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Lst>
  <p:notesMasterIdLst>
    <p:notesMasterId r:id="rId70"/>
  </p:notesMasterIdLst>
  <p:sldIdLst>
    <p:sldId id="603" r:id="rId2"/>
    <p:sldId id="629" r:id="rId3"/>
    <p:sldId id="588" r:id="rId4"/>
    <p:sldId id="630" r:id="rId5"/>
    <p:sldId id="635" r:id="rId6"/>
    <p:sldId id="637" r:id="rId7"/>
    <p:sldId id="636" r:id="rId8"/>
    <p:sldId id="638" r:id="rId9"/>
    <p:sldId id="640" r:id="rId10"/>
    <p:sldId id="639" r:id="rId11"/>
    <p:sldId id="641" r:id="rId12"/>
    <p:sldId id="642" r:id="rId13"/>
    <p:sldId id="644" r:id="rId14"/>
    <p:sldId id="647" r:id="rId15"/>
    <p:sldId id="646" r:id="rId16"/>
    <p:sldId id="648" r:id="rId17"/>
    <p:sldId id="649" r:id="rId18"/>
    <p:sldId id="650" r:id="rId19"/>
    <p:sldId id="651" r:id="rId20"/>
    <p:sldId id="652" r:id="rId21"/>
    <p:sldId id="313" r:id="rId22"/>
    <p:sldId id="654" r:id="rId23"/>
    <p:sldId id="655" r:id="rId24"/>
    <p:sldId id="656" r:id="rId25"/>
    <p:sldId id="662" r:id="rId26"/>
    <p:sldId id="657" r:id="rId27"/>
    <p:sldId id="658" r:id="rId28"/>
    <p:sldId id="663" r:id="rId29"/>
    <p:sldId id="664" r:id="rId30"/>
    <p:sldId id="659" r:id="rId31"/>
    <p:sldId id="666" r:id="rId32"/>
    <p:sldId id="668" r:id="rId33"/>
    <p:sldId id="669" r:id="rId34"/>
    <p:sldId id="673" r:id="rId35"/>
    <p:sldId id="670" r:id="rId36"/>
    <p:sldId id="671" r:id="rId37"/>
    <p:sldId id="672" r:id="rId38"/>
    <p:sldId id="617" r:id="rId39"/>
    <p:sldId id="618" r:id="rId40"/>
    <p:sldId id="520" r:id="rId41"/>
    <p:sldId id="619" r:id="rId42"/>
    <p:sldId id="628" r:id="rId43"/>
    <p:sldId id="523" r:id="rId44"/>
    <p:sldId id="518" r:id="rId45"/>
    <p:sldId id="522" r:id="rId46"/>
    <p:sldId id="605" r:id="rId47"/>
    <p:sldId id="604" r:id="rId48"/>
    <p:sldId id="521" r:id="rId49"/>
    <p:sldId id="524" r:id="rId50"/>
    <p:sldId id="620" r:id="rId51"/>
    <p:sldId id="643" r:id="rId52"/>
    <p:sldId id="606" r:id="rId53"/>
    <p:sldId id="607" r:id="rId54"/>
    <p:sldId id="625" r:id="rId55"/>
    <p:sldId id="626" r:id="rId56"/>
    <p:sldId id="660" r:id="rId57"/>
    <p:sldId id="674" r:id="rId58"/>
    <p:sldId id="609" r:id="rId59"/>
    <p:sldId id="608" r:id="rId60"/>
    <p:sldId id="675" r:id="rId61"/>
    <p:sldId id="624" r:id="rId62"/>
    <p:sldId id="621" r:id="rId63"/>
    <p:sldId id="611" r:id="rId64"/>
    <p:sldId id="622" r:id="rId65"/>
    <p:sldId id="623" r:id="rId66"/>
    <p:sldId id="612" r:id="rId67"/>
    <p:sldId id="627" r:id="rId68"/>
    <p:sldId id="517" r:id="rId69"/>
  </p:sldIdLst>
  <p:sldSz cx="9144000" cy="6858000" type="screen4x3"/>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1" d="100"/>
          <a:sy n="81" d="100"/>
        </p:scale>
        <p:origin x="152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4" name="PlaceHolder 1"/>
          <p:cNvSpPr>
            <a:spLocks noGrp="1"/>
          </p:cNvSpPr>
          <p:nvPr>
            <p:ph type="body"/>
          </p:nvPr>
        </p:nvSpPr>
        <p:spPr>
          <a:xfrm>
            <a:off x="777240" y="4777560"/>
            <a:ext cx="6217560" cy="4525920"/>
          </a:xfrm>
          <a:prstGeom prst="rect">
            <a:avLst/>
          </a:prstGeom>
        </p:spPr>
        <p:txBody>
          <a:bodyPr lIns="0" tIns="0" rIns="0" bIns="0"/>
          <a:lstStyle/>
          <a:p>
            <a:r>
              <a:rPr lang="en-US" sz="2000">
                <a:latin typeface="Arial"/>
              </a:rPr>
              <a:t>Click to edit the notes format</a:t>
            </a:r>
            <a:endParaRPr/>
          </a:p>
        </p:txBody>
      </p:sp>
      <p:sp>
        <p:nvSpPr>
          <p:cNvPr id="245" name="PlaceHolder 2"/>
          <p:cNvSpPr>
            <a:spLocks noGrp="1"/>
          </p:cNvSpPr>
          <p:nvPr>
            <p:ph type="hdr"/>
          </p:nvPr>
        </p:nvSpPr>
        <p:spPr>
          <a:xfrm>
            <a:off x="0" y="0"/>
            <a:ext cx="3372840" cy="502560"/>
          </a:xfrm>
          <a:prstGeom prst="rect">
            <a:avLst/>
          </a:prstGeom>
        </p:spPr>
        <p:txBody>
          <a:bodyPr lIns="0" tIns="0" rIns="0" bIns="0"/>
          <a:lstStyle/>
          <a:p>
            <a:r>
              <a:rPr lang="en-US" sz="1400">
                <a:latin typeface="Times New Roman"/>
              </a:rPr>
              <a:t>&lt;header&gt;</a:t>
            </a:r>
            <a:endParaRPr/>
          </a:p>
        </p:txBody>
      </p:sp>
      <p:sp>
        <p:nvSpPr>
          <p:cNvPr id="246" name="PlaceHolder 3"/>
          <p:cNvSpPr>
            <a:spLocks noGrp="1"/>
          </p:cNvSpPr>
          <p:nvPr>
            <p:ph type="dt"/>
          </p:nvPr>
        </p:nvSpPr>
        <p:spPr>
          <a:xfrm>
            <a:off x="4399200" y="0"/>
            <a:ext cx="3372840" cy="502560"/>
          </a:xfrm>
          <a:prstGeom prst="rect">
            <a:avLst/>
          </a:prstGeom>
        </p:spPr>
        <p:txBody>
          <a:bodyPr lIns="0" tIns="0" rIns="0" bIns="0"/>
          <a:lstStyle/>
          <a:p>
            <a:pPr algn="r"/>
            <a:r>
              <a:rPr lang="en-US" sz="1400">
                <a:latin typeface="Times New Roman"/>
              </a:rPr>
              <a:t>&lt;date/time&gt;</a:t>
            </a:r>
            <a:endParaRPr/>
          </a:p>
        </p:txBody>
      </p:sp>
      <p:sp>
        <p:nvSpPr>
          <p:cNvPr id="247" name="PlaceHolder 4"/>
          <p:cNvSpPr>
            <a:spLocks noGrp="1"/>
          </p:cNvSpPr>
          <p:nvPr>
            <p:ph type="ftr"/>
          </p:nvPr>
        </p:nvSpPr>
        <p:spPr>
          <a:xfrm>
            <a:off x="0" y="9555480"/>
            <a:ext cx="3372840" cy="502560"/>
          </a:xfrm>
          <a:prstGeom prst="rect">
            <a:avLst/>
          </a:prstGeom>
        </p:spPr>
        <p:txBody>
          <a:bodyPr lIns="0" tIns="0" rIns="0" bIns="0" anchor="b"/>
          <a:lstStyle/>
          <a:p>
            <a:r>
              <a:rPr lang="en-US" sz="1400">
                <a:latin typeface="Times New Roman"/>
              </a:rPr>
              <a:t>&lt;footer&gt;</a:t>
            </a:r>
            <a:endParaRPr/>
          </a:p>
        </p:txBody>
      </p:sp>
      <p:sp>
        <p:nvSpPr>
          <p:cNvPr id="248" name="PlaceHolder 5"/>
          <p:cNvSpPr>
            <a:spLocks noGrp="1"/>
          </p:cNvSpPr>
          <p:nvPr>
            <p:ph type="sldNum"/>
          </p:nvPr>
        </p:nvSpPr>
        <p:spPr>
          <a:xfrm>
            <a:off x="4399200" y="9555480"/>
            <a:ext cx="3372840" cy="502560"/>
          </a:xfrm>
          <a:prstGeom prst="rect">
            <a:avLst/>
          </a:prstGeom>
        </p:spPr>
        <p:txBody>
          <a:bodyPr lIns="0" tIns="0" rIns="0" bIns="0" anchor="b"/>
          <a:lstStyle/>
          <a:p>
            <a:pPr algn="r"/>
            <a:fld id="{3A813FCC-2FF6-44DE-BACE-B7F1966E4693}" type="slidenum">
              <a:rPr lang="en-US" sz="1400">
                <a:latin typeface="Times New Roman"/>
              </a:rPr>
              <a:t>‹#›</a:t>
            </a:fld>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73600"/>
            <a:ext cx="8229240" cy="1145160"/>
          </a:xfrm>
          <a:prstGeom prst="rect">
            <a:avLst/>
          </a:prstGeom>
        </p:spPr>
        <p:txBody>
          <a:bodyPr lIns="0" tIns="0" rIns="0" bIns="0" anchor="ctr"/>
          <a:lstStyle/>
          <a:p>
            <a:pPr algn="ctr"/>
            <a:endParaRPr/>
          </a:p>
        </p:txBody>
      </p:sp>
      <p:sp>
        <p:nvSpPr>
          <p:cNvPr id="71" name="PlaceHolder 2"/>
          <p:cNvSpPr>
            <a:spLocks noGrp="1"/>
          </p:cNvSpPr>
          <p:nvPr>
            <p:ph type="body"/>
          </p:nvPr>
        </p:nvSpPr>
        <p:spPr>
          <a:xfrm>
            <a:off x="457200" y="1604520"/>
            <a:ext cx="8229240" cy="1896840"/>
          </a:xfrm>
          <a:prstGeom prst="rect">
            <a:avLst/>
          </a:prstGeom>
        </p:spPr>
        <p:txBody>
          <a:bodyPr lIns="0" tIns="0" rIns="0" bIns="0"/>
          <a:lstStyle/>
          <a:p>
            <a:endParaRPr/>
          </a:p>
        </p:txBody>
      </p:sp>
      <p:sp>
        <p:nvSpPr>
          <p:cNvPr id="72" name="PlaceHolder 3"/>
          <p:cNvSpPr>
            <a:spLocks noGrp="1"/>
          </p:cNvSpPr>
          <p:nvPr>
            <p:ph type="body"/>
          </p:nvPr>
        </p:nvSpPr>
        <p:spPr>
          <a:xfrm>
            <a:off x="457200" y="3682080"/>
            <a:ext cx="8229240" cy="1896840"/>
          </a:xfrm>
          <a:prstGeom prst="rect">
            <a:avLst/>
          </a:prstGeom>
        </p:spPr>
        <p:txBody>
          <a:bodyPr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73600"/>
            <a:ext cx="8229240" cy="1145160"/>
          </a:xfrm>
          <a:prstGeom prst="rect">
            <a:avLst/>
          </a:prstGeom>
        </p:spPr>
        <p:txBody>
          <a:bodyPr lIns="0" tIns="0" rIns="0" bIns="0" anchor="ctr"/>
          <a:lstStyle/>
          <a:p>
            <a:pPr algn="ctr"/>
            <a:endParaRPr/>
          </a:p>
        </p:txBody>
      </p:sp>
      <p:sp>
        <p:nvSpPr>
          <p:cNvPr id="74" name="PlaceHolder 2"/>
          <p:cNvSpPr>
            <a:spLocks noGrp="1"/>
          </p:cNvSpPr>
          <p:nvPr>
            <p:ph type="body"/>
          </p:nvPr>
        </p:nvSpPr>
        <p:spPr>
          <a:xfrm>
            <a:off x="457200" y="1604520"/>
            <a:ext cx="4015800" cy="1896840"/>
          </a:xfrm>
          <a:prstGeom prst="rect">
            <a:avLst/>
          </a:prstGeom>
        </p:spPr>
        <p:txBody>
          <a:bodyPr lIns="0" tIns="0" rIns="0" bIns="0"/>
          <a:lstStyle/>
          <a:p>
            <a:endParaRPr/>
          </a:p>
        </p:txBody>
      </p:sp>
      <p:sp>
        <p:nvSpPr>
          <p:cNvPr id="75" name="PlaceHolder 3"/>
          <p:cNvSpPr>
            <a:spLocks noGrp="1"/>
          </p:cNvSpPr>
          <p:nvPr>
            <p:ph type="body"/>
          </p:nvPr>
        </p:nvSpPr>
        <p:spPr>
          <a:xfrm>
            <a:off x="4674240" y="1604520"/>
            <a:ext cx="4015800" cy="1896840"/>
          </a:xfrm>
          <a:prstGeom prst="rect">
            <a:avLst/>
          </a:prstGeom>
        </p:spPr>
        <p:txBody>
          <a:bodyPr lIns="0" tIns="0" rIns="0" bIns="0"/>
          <a:lstStyle/>
          <a:p>
            <a:endParaRPr/>
          </a:p>
        </p:txBody>
      </p:sp>
      <p:sp>
        <p:nvSpPr>
          <p:cNvPr id="76" name="PlaceHolder 4"/>
          <p:cNvSpPr>
            <a:spLocks noGrp="1"/>
          </p:cNvSpPr>
          <p:nvPr>
            <p:ph type="body"/>
          </p:nvPr>
        </p:nvSpPr>
        <p:spPr>
          <a:xfrm>
            <a:off x="4674240" y="3682080"/>
            <a:ext cx="4015800" cy="1896840"/>
          </a:xfrm>
          <a:prstGeom prst="rect">
            <a:avLst/>
          </a:prstGeom>
        </p:spPr>
        <p:txBody>
          <a:bodyPr lIns="0" tIns="0" rIns="0" bIns="0"/>
          <a:lstStyle/>
          <a:p>
            <a:endParaRPr/>
          </a:p>
        </p:txBody>
      </p:sp>
      <p:sp>
        <p:nvSpPr>
          <p:cNvPr id="77" name="PlaceHolder 5"/>
          <p:cNvSpPr>
            <a:spLocks noGrp="1"/>
          </p:cNvSpPr>
          <p:nvPr>
            <p:ph type="body"/>
          </p:nvPr>
        </p:nvSpPr>
        <p:spPr>
          <a:xfrm>
            <a:off x="457200" y="3682080"/>
            <a:ext cx="4015800" cy="1896840"/>
          </a:xfrm>
          <a:prstGeom prst="rect">
            <a:avLst/>
          </a:prstGeom>
        </p:spPr>
        <p:txBody>
          <a:bodyPr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5160"/>
          </a:xfrm>
          <a:prstGeom prst="rect">
            <a:avLst/>
          </a:prstGeom>
        </p:spPr>
        <p:txBody>
          <a:bodyPr lIns="0" tIns="0" rIns="0" bIns="0" anchor="ctr"/>
          <a:lstStyle/>
          <a:p>
            <a:pPr algn="ctr"/>
            <a:endParaRPr/>
          </a:p>
        </p:txBody>
      </p:sp>
      <p:sp>
        <p:nvSpPr>
          <p:cNvPr id="79" name="PlaceHolder 2"/>
          <p:cNvSpPr>
            <a:spLocks noGrp="1"/>
          </p:cNvSpPr>
          <p:nvPr>
            <p:ph type="body"/>
          </p:nvPr>
        </p:nvSpPr>
        <p:spPr>
          <a:xfrm>
            <a:off x="457200" y="1604520"/>
            <a:ext cx="8229240" cy="3977280"/>
          </a:xfrm>
          <a:prstGeom prst="rect">
            <a:avLst/>
          </a:prstGeom>
        </p:spPr>
        <p:txBody>
          <a:bodyPr lIns="0" tIns="0" rIns="0" bIns="0"/>
          <a:lstStyle/>
          <a:p>
            <a:endParaRPr/>
          </a:p>
        </p:txBody>
      </p:sp>
      <p:sp>
        <p:nvSpPr>
          <p:cNvPr id="80" name="PlaceHolder 3"/>
          <p:cNvSpPr>
            <a:spLocks noGrp="1"/>
          </p:cNvSpPr>
          <p:nvPr>
            <p:ph type="body"/>
          </p:nvPr>
        </p:nvSpPr>
        <p:spPr>
          <a:xfrm>
            <a:off x="457200" y="1604520"/>
            <a:ext cx="8229240" cy="3977280"/>
          </a:xfrm>
          <a:prstGeom prst="rect">
            <a:avLst/>
          </a:prstGeom>
        </p:spPr>
        <p:txBody>
          <a:bodyPr lIns="0" tIns="0" rIns="0" bIns="0"/>
          <a:lstStyle/>
          <a:p>
            <a:endParaRPr/>
          </a:p>
        </p:txBody>
      </p:sp>
      <p:pic>
        <p:nvPicPr>
          <p:cNvPr id="81" name="Picture 80"/>
          <p:cNvPicPr/>
          <p:nvPr/>
        </p:nvPicPr>
        <p:blipFill>
          <a:blip r:embed="rId2"/>
          <a:stretch>
            <a:fillRect/>
          </a:stretch>
        </p:blipFill>
        <p:spPr>
          <a:xfrm>
            <a:off x="2079000" y="1604520"/>
            <a:ext cx="4984920" cy="3977280"/>
          </a:xfrm>
          <a:prstGeom prst="rect">
            <a:avLst/>
          </a:prstGeom>
          <a:ln>
            <a:noFill/>
          </a:ln>
        </p:spPr>
      </p:pic>
      <p:pic>
        <p:nvPicPr>
          <p:cNvPr id="82" name="Picture 81"/>
          <p:cNvPicPr/>
          <p:nvPr/>
        </p:nvPicPr>
        <p:blipFill>
          <a:blip r:embed="rId2"/>
          <a:stretch>
            <a:fillRect/>
          </a:stretch>
        </p:blipFill>
        <p:spPr>
          <a:xfrm>
            <a:off x="2079000" y="1604520"/>
            <a:ext cx="4984920" cy="3977280"/>
          </a:xfrm>
          <a:prstGeom prst="rect">
            <a:avLst/>
          </a:prstGeom>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5160"/>
          </a:xfrm>
          <a:prstGeom prst="rect">
            <a:avLst/>
          </a:prstGeom>
        </p:spPr>
        <p:txBody>
          <a:bodyPr lIns="0" tIns="0" rIns="0" bIns="0" anchor="ctr"/>
          <a:lstStyle/>
          <a:p>
            <a:pPr algn="ctr"/>
            <a:endParaRPr/>
          </a:p>
        </p:txBody>
      </p:sp>
      <p:sp>
        <p:nvSpPr>
          <p:cNvPr id="50" name="PlaceHolder 2"/>
          <p:cNvSpPr>
            <a:spLocks noGrp="1"/>
          </p:cNvSpPr>
          <p:nvPr>
            <p:ph type="subTitle"/>
          </p:nvPr>
        </p:nvSpPr>
        <p:spPr>
          <a:xfrm>
            <a:off x="457200" y="1604520"/>
            <a:ext cx="8229240" cy="3977640"/>
          </a:xfrm>
          <a:prstGeom prst="rect">
            <a:avLst/>
          </a:prstGeom>
        </p:spPr>
        <p:txBody>
          <a:bodyPr lIns="0" tIns="0" rIns="0" bIns="0" anchor="ctr"/>
          <a:lstStyle/>
          <a:p>
            <a:pPr algn="ct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5160"/>
          </a:xfrm>
          <a:prstGeom prst="rect">
            <a:avLst/>
          </a:prstGeom>
        </p:spPr>
        <p:txBody>
          <a:bodyPr lIns="0" tIns="0" rIns="0" bIns="0" anchor="ctr"/>
          <a:lstStyle/>
          <a:p>
            <a:pPr algn="ctr"/>
            <a:endParaRPr/>
          </a:p>
        </p:txBody>
      </p:sp>
      <p:sp>
        <p:nvSpPr>
          <p:cNvPr id="52" name="PlaceHolder 2"/>
          <p:cNvSpPr>
            <a:spLocks noGrp="1"/>
          </p:cNvSpPr>
          <p:nvPr>
            <p:ph type="body"/>
          </p:nvPr>
        </p:nvSpPr>
        <p:spPr>
          <a:xfrm>
            <a:off x="457200" y="1604520"/>
            <a:ext cx="8229240" cy="3977280"/>
          </a:xfrm>
          <a:prstGeom prst="rect">
            <a:avLst/>
          </a:prstGeom>
        </p:spPr>
        <p:txBody>
          <a:bodyPr lIns="0" tIns="0" rIns="0" bIns="0"/>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5160"/>
          </a:xfrm>
          <a:prstGeom prst="rect">
            <a:avLst/>
          </a:prstGeom>
        </p:spPr>
        <p:txBody>
          <a:bodyPr lIns="0" tIns="0" rIns="0" bIns="0" anchor="ctr"/>
          <a:lstStyle/>
          <a:p>
            <a:pPr algn="ctr"/>
            <a:endParaRPr/>
          </a:p>
        </p:txBody>
      </p:sp>
      <p:sp>
        <p:nvSpPr>
          <p:cNvPr id="54" name="PlaceHolder 2"/>
          <p:cNvSpPr>
            <a:spLocks noGrp="1"/>
          </p:cNvSpPr>
          <p:nvPr>
            <p:ph type="body"/>
          </p:nvPr>
        </p:nvSpPr>
        <p:spPr>
          <a:xfrm>
            <a:off x="457200" y="1604520"/>
            <a:ext cx="4015800" cy="3977280"/>
          </a:xfrm>
          <a:prstGeom prst="rect">
            <a:avLst/>
          </a:prstGeom>
        </p:spPr>
        <p:txBody>
          <a:bodyPr lIns="0" tIns="0" rIns="0" bIns="0"/>
          <a:lstStyle/>
          <a:p>
            <a:endParaRPr/>
          </a:p>
        </p:txBody>
      </p:sp>
      <p:sp>
        <p:nvSpPr>
          <p:cNvPr id="55" name="PlaceHolder 3"/>
          <p:cNvSpPr>
            <a:spLocks noGrp="1"/>
          </p:cNvSpPr>
          <p:nvPr>
            <p:ph type="body"/>
          </p:nvPr>
        </p:nvSpPr>
        <p:spPr>
          <a:xfrm>
            <a:off x="4674240" y="1604520"/>
            <a:ext cx="4015800" cy="3977280"/>
          </a:xfrm>
          <a:prstGeom prst="rect">
            <a:avLst/>
          </a:prstGeom>
        </p:spPr>
        <p:txBody>
          <a:bodyPr lIns="0" tIns="0" rIns="0" bIns="0"/>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73600"/>
            <a:ext cx="8229240" cy="1145160"/>
          </a:xfrm>
          <a:prstGeom prst="rect">
            <a:avLst/>
          </a:prstGeom>
        </p:spPr>
        <p:txBody>
          <a:bodyPr lIns="0" tIns="0" rIns="0" bIns="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457200" y="273600"/>
            <a:ext cx="8229240" cy="5308200"/>
          </a:xfrm>
          <a:prstGeom prst="rect">
            <a:avLst/>
          </a:prstGeom>
        </p:spPr>
        <p:txBody>
          <a:bodyPr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457200" y="273600"/>
            <a:ext cx="8229240" cy="1145160"/>
          </a:xfrm>
          <a:prstGeom prst="rect">
            <a:avLst/>
          </a:prstGeom>
        </p:spPr>
        <p:txBody>
          <a:bodyPr lIns="0" tIns="0" rIns="0" bIns="0" anchor="ctr"/>
          <a:lstStyle/>
          <a:p>
            <a:pPr algn="ctr"/>
            <a:endParaRPr/>
          </a:p>
        </p:txBody>
      </p:sp>
      <p:sp>
        <p:nvSpPr>
          <p:cNvPr id="59" name="PlaceHolder 2"/>
          <p:cNvSpPr>
            <a:spLocks noGrp="1"/>
          </p:cNvSpPr>
          <p:nvPr>
            <p:ph type="body"/>
          </p:nvPr>
        </p:nvSpPr>
        <p:spPr>
          <a:xfrm>
            <a:off x="457200" y="1604520"/>
            <a:ext cx="4015800" cy="1896840"/>
          </a:xfrm>
          <a:prstGeom prst="rect">
            <a:avLst/>
          </a:prstGeom>
        </p:spPr>
        <p:txBody>
          <a:bodyPr lIns="0" tIns="0" rIns="0" bIns="0"/>
          <a:lstStyle/>
          <a:p>
            <a:endParaRPr/>
          </a:p>
        </p:txBody>
      </p:sp>
      <p:sp>
        <p:nvSpPr>
          <p:cNvPr id="60" name="PlaceHolder 3"/>
          <p:cNvSpPr>
            <a:spLocks noGrp="1"/>
          </p:cNvSpPr>
          <p:nvPr>
            <p:ph type="body"/>
          </p:nvPr>
        </p:nvSpPr>
        <p:spPr>
          <a:xfrm>
            <a:off x="457200" y="3682080"/>
            <a:ext cx="4015800" cy="1896840"/>
          </a:xfrm>
          <a:prstGeom prst="rect">
            <a:avLst/>
          </a:prstGeom>
        </p:spPr>
        <p:txBody>
          <a:bodyPr lIns="0" tIns="0" rIns="0" bIns="0"/>
          <a:lstStyle/>
          <a:p>
            <a:endParaRPr/>
          </a:p>
        </p:txBody>
      </p:sp>
      <p:sp>
        <p:nvSpPr>
          <p:cNvPr id="61" name="PlaceHolder 4"/>
          <p:cNvSpPr>
            <a:spLocks noGrp="1"/>
          </p:cNvSpPr>
          <p:nvPr>
            <p:ph type="body"/>
          </p:nvPr>
        </p:nvSpPr>
        <p:spPr>
          <a:xfrm>
            <a:off x="4674240" y="1604520"/>
            <a:ext cx="4015800" cy="3977280"/>
          </a:xfrm>
          <a:prstGeom prst="rect">
            <a:avLst/>
          </a:prstGeom>
        </p:spPr>
        <p:txBody>
          <a:bodyPr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73600"/>
            <a:ext cx="8229240" cy="1145160"/>
          </a:xfrm>
          <a:prstGeom prst="rect">
            <a:avLst/>
          </a:prstGeom>
        </p:spPr>
        <p:txBody>
          <a:bodyPr lIns="0" tIns="0" rIns="0" bIns="0" anchor="ctr"/>
          <a:lstStyle/>
          <a:p>
            <a:pPr algn="ctr"/>
            <a:endParaRPr/>
          </a:p>
        </p:txBody>
      </p:sp>
      <p:sp>
        <p:nvSpPr>
          <p:cNvPr id="63" name="PlaceHolder 2"/>
          <p:cNvSpPr>
            <a:spLocks noGrp="1"/>
          </p:cNvSpPr>
          <p:nvPr>
            <p:ph type="body"/>
          </p:nvPr>
        </p:nvSpPr>
        <p:spPr>
          <a:xfrm>
            <a:off x="457200" y="1604520"/>
            <a:ext cx="4015800" cy="3977280"/>
          </a:xfrm>
          <a:prstGeom prst="rect">
            <a:avLst/>
          </a:prstGeom>
        </p:spPr>
        <p:txBody>
          <a:bodyPr lIns="0" tIns="0" rIns="0" bIns="0"/>
          <a:lstStyle/>
          <a:p>
            <a:endParaRPr/>
          </a:p>
        </p:txBody>
      </p:sp>
      <p:sp>
        <p:nvSpPr>
          <p:cNvPr id="64" name="PlaceHolder 3"/>
          <p:cNvSpPr>
            <a:spLocks noGrp="1"/>
          </p:cNvSpPr>
          <p:nvPr>
            <p:ph type="body"/>
          </p:nvPr>
        </p:nvSpPr>
        <p:spPr>
          <a:xfrm>
            <a:off x="4674240" y="1604520"/>
            <a:ext cx="4015800" cy="1896840"/>
          </a:xfrm>
          <a:prstGeom prst="rect">
            <a:avLst/>
          </a:prstGeom>
        </p:spPr>
        <p:txBody>
          <a:bodyPr lIns="0" tIns="0" rIns="0" bIns="0"/>
          <a:lstStyle/>
          <a:p>
            <a:endParaRPr/>
          </a:p>
        </p:txBody>
      </p:sp>
      <p:sp>
        <p:nvSpPr>
          <p:cNvPr id="65" name="PlaceHolder 4"/>
          <p:cNvSpPr>
            <a:spLocks noGrp="1"/>
          </p:cNvSpPr>
          <p:nvPr>
            <p:ph type="body"/>
          </p:nvPr>
        </p:nvSpPr>
        <p:spPr>
          <a:xfrm>
            <a:off x="4674240" y="3682080"/>
            <a:ext cx="4015800" cy="1896840"/>
          </a:xfrm>
          <a:prstGeom prst="rect">
            <a:avLst/>
          </a:prstGeom>
        </p:spPr>
        <p:txBody>
          <a:bodyPr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73600"/>
            <a:ext cx="8229240" cy="1145160"/>
          </a:xfrm>
          <a:prstGeom prst="rect">
            <a:avLst/>
          </a:prstGeom>
        </p:spPr>
        <p:txBody>
          <a:bodyPr lIns="0" tIns="0" rIns="0" bIns="0" anchor="ctr"/>
          <a:lstStyle/>
          <a:p>
            <a:pPr algn="ctr"/>
            <a:endParaRPr/>
          </a:p>
        </p:txBody>
      </p:sp>
      <p:sp>
        <p:nvSpPr>
          <p:cNvPr id="67" name="PlaceHolder 2"/>
          <p:cNvSpPr>
            <a:spLocks noGrp="1"/>
          </p:cNvSpPr>
          <p:nvPr>
            <p:ph type="body"/>
          </p:nvPr>
        </p:nvSpPr>
        <p:spPr>
          <a:xfrm>
            <a:off x="457200" y="1604520"/>
            <a:ext cx="4015800" cy="1896840"/>
          </a:xfrm>
          <a:prstGeom prst="rect">
            <a:avLst/>
          </a:prstGeom>
        </p:spPr>
        <p:txBody>
          <a:bodyPr lIns="0" tIns="0" rIns="0" bIns="0"/>
          <a:lstStyle/>
          <a:p>
            <a:endParaRPr/>
          </a:p>
        </p:txBody>
      </p:sp>
      <p:sp>
        <p:nvSpPr>
          <p:cNvPr id="68" name="PlaceHolder 3"/>
          <p:cNvSpPr>
            <a:spLocks noGrp="1"/>
          </p:cNvSpPr>
          <p:nvPr>
            <p:ph type="body"/>
          </p:nvPr>
        </p:nvSpPr>
        <p:spPr>
          <a:xfrm>
            <a:off x="4674240" y="1604520"/>
            <a:ext cx="4015800" cy="1896840"/>
          </a:xfrm>
          <a:prstGeom prst="rect">
            <a:avLst/>
          </a:prstGeom>
        </p:spPr>
        <p:txBody>
          <a:bodyPr lIns="0" tIns="0" rIns="0" bIns="0"/>
          <a:lstStyle/>
          <a:p>
            <a:endParaRPr/>
          </a:p>
        </p:txBody>
      </p:sp>
      <p:sp>
        <p:nvSpPr>
          <p:cNvPr id="69" name="PlaceHolder 4"/>
          <p:cNvSpPr>
            <a:spLocks noGrp="1"/>
          </p:cNvSpPr>
          <p:nvPr>
            <p:ph type="body"/>
          </p:nvPr>
        </p:nvSpPr>
        <p:spPr>
          <a:xfrm>
            <a:off x="457200" y="3682080"/>
            <a:ext cx="8229240" cy="1896840"/>
          </a:xfrm>
          <a:prstGeom prst="rect">
            <a:avLst/>
          </a:prstGeom>
        </p:spPr>
        <p:txBody>
          <a:bodyPr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a:latin typeface="Arial"/>
              </a:rPr>
              <a:t>Click to edit the title text format</a:t>
            </a:r>
            <a:endParaRPr/>
          </a:p>
        </p:txBody>
      </p:sp>
      <p:sp>
        <p:nvSpPr>
          <p:cNvPr id="48" name="PlaceHolder 2"/>
          <p:cNvSpPr>
            <a:spLocks noGrp="1"/>
          </p:cNvSpPr>
          <p:nvPr>
            <p:ph type="body"/>
          </p:nvPr>
        </p:nvSpPr>
        <p:spPr>
          <a:xfrm>
            <a:off x="457200" y="1604520"/>
            <a:ext cx="8229240" cy="3977280"/>
          </a:xfrm>
          <a:prstGeom prst="rect">
            <a:avLst/>
          </a:prstGeom>
        </p:spPr>
        <p:txBody>
          <a:bodyPr lIns="0" tIns="0" rIns="0" bIns="0"/>
          <a:lstStyle/>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1.jpeg"/><Relationship Id="rId2"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0.png"/><Relationship Id="rId4" Type="http://schemas.microsoft.com/office/2007/relationships/hdphoto" Target="../media/hdphoto4.wdp"/></Relationships>
</file>

<file path=ppt/slides/_rels/slide36.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38.png"/><Relationship Id="rId7" Type="http://schemas.openxmlformats.org/officeDocument/2006/relationships/image" Target="../media/image39.pn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42.png"/><Relationship Id="rId7"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microsoft.com/office/2007/relationships/hdphoto" Target="../media/hdphoto4.wdp"/></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52.jpg"/><Relationship Id="rId5" Type="http://schemas.openxmlformats.org/officeDocument/2006/relationships/image" Target="../media/image51.png"/><Relationship Id="rId4" Type="http://schemas.microsoft.com/office/2007/relationships/hdphoto" Target="../media/hdphoto5.wdp"/></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png"/><Relationship Id="rId5" Type="http://schemas.microsoft.com/office/2007/relationships/hdphoto" Target="../media/hdphoto2.wdp"/><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42.png"/><Relationship Id="rId7" Type="http://schemas.microsoft.com/office/2007/relationships/hdphoto" Target="../media/hdphoto4.wdp"/><Relationship Id="rId2"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47.png"/><Relationship Id="rId10" Type="http://schemas.openxmlformats.org/officeDocument/2006/relationships/image" Target="../media/image69.png"/><Relationship Id="rId4" Type="http://schemas.openxmlformats.org/officeDocument/2006/relationships/image" Target="../media/image45.png"/><Relationship Id="rId9" Type="http://schemas.openxmlformats.org/officeDocument/2006/relationships/image" Target="../media/image68.png"/></Relationships>
</file>

<file path=ppt/slides/_rels/slide5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png"/><Relationship Id="rId5" Type="http://schemas.microsoft.com/office/2007/relationships/hdphoto" Target="../media/hdphoto2.wdp"/><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www.ultimatewindowssecurity.com/securitylog/encyclopedia/default.aspx?i=j" TargetMode="Externa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380" y="1776487"/>
            <a:ext cx="8229240" cy="1483548"/>
          </a:xfrm>
        </p:spPr>
        <p:txBody>
          <a:bodyPr/>
          <a:lstStyle/>
          <a:p>
            <a:pPr algn="ctr"/>
            <a:r>
              <a:rPr lang="en-US" sz="2800" b="1" dirty="0">
                <a:latin typeface="Courier New" panose="02070309020205020404" pitchFamily="49" charset="0"/>
                <a:cs typeface="Courier New" panose="02070309020205020404" pitchFamily="49" charset="0"/>
              </a:rPr>
              <a:t>COMP 5350 / 6350 / 6356</a:t>
            </a:r>
            <a:br>
              <a:rPr lang="en-US" sz="2800" b="1" dirty="0">
                <a:latin typeface="Courier New" panose="02070309020205020404" pitchFamily="49" charset="0"/>
                <a:cs typeface="Courier New" panose="02070309020205020404" pitchFamily="49" charset="0"/>
              </a:rPr>
            </a:br>
            <a:br>
              <a:rPr lang="en-US" sz="2800" b="1" dirty="0">
                <a:latin typeface="Courier New" panose="02070309020205020404" pitchFamily="49" charset="0"/>
                <a:cs typeface="Courier New" panose="02070309020205020404" pitchFamily="49" charset="0"/>
              </a:rPr>
            </a:br>
            <a:r>
              <a:rPr lang="en-US" sz="2800" b="1" dirty="0">
                <a:latin typeface="Courier New" panose="02070309020205020404" pitchFamily="49" charset="0"/>
                <a:cs typeface="Courier New" panose="02070309020205020404" pitchFamily="49" charset="0"/>
              </a:rPr>
              <a:t>Digital Forensics</a:t>
            </a:r>
            <a:br>
              <a:rPr lang="en-US" sz="2800" b="1" dirty="0">
                <a:latin typeface="Courier New" panose="02070309020205020404" pitchFamily="49" charset="0"/>
                <a:cs typeface="Courier New" panose="02070309020205020404" pitchFamily="49" charset="0"/>
              </a:rPr>
            </a:br>
            <a:r>
              <a:rPr lang="en-US" sz="2800" b="1" dirty="0">
                <a:latin typeface="Courier New" panose="02070309020205020404" pitchFamily="49" charset="0"/>
                <a:cs typeface="Courier New" panose="02070309020205020404" pitchFamily="49" charset="0"/>
              </a:rPr>
              <a:t>Spring 2019</a:t>
            </a:r>
          </a:p>
        </p:txBody>
      </p:sp>
      <p:pic>
        <p:nvPicPr>
          <p:cNvPr id="4" name="Picture 3" descr="A close up of a sign&#10;&#10;Description automatically generated">
            <a:extLst>
              <a:ext uri="{FF2B5EF4-FFF2-40B4-BE49-F238E27FC236}">
                <a16:creationId xmlns:a16="http://schemas.microsoft.com/office/drawing/2014/main" id="{DFAF9D34-E989-4DF7-AB96-39BA6CAB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78231" y="4706266"/>
            <a:ext cx="4387537" cy="1193410"/>
          </a:xfrm>
          <a:prstGeom prst="rect">
            <a:avLst/>
          </a:prstGeom>
        </p:spPr>
      </p:pic>
    </p:spTree>
    <p:extLst>
      <p:ext uri="{BB962C8B-B14F-4D97-AF65-F5344CB8AC3E}">
        <p14:creationId xmlns:p14="http://schemas.microsoft.com/office/powerpoint/2010/main" val="1345310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1">
            <a:extLst>
              <a:ext uri="{FF2B5EF4-FFF2-40B4-BE49-F238E27FC236}">
                <a16:creationId xmlns:a16="http://schemas.microsoft.com/office/drawing/2014/main" id="{82B572BB-1029-4E30-B7C9-1D200FAEB91D}"/>
              </a:ext>
            </a:extLst>
          </p:cNvPr>
          <p:cNvSpPr/>
          <p:nvPr/>
        </p:nvSpPr>
        <p:spPr>
          <a:xfrm>
            <a:off x="232622" y="440974"/>
            <a:ext cx="8678756" cy="793937"/>
          </a:xfrm>
          <a:prstGeom prst="rect">
            <a:avLst/>
          </a:prstGeom>
          <a:noFill/>
          <a:ln>
            <a:noFill/>
          </a:ln>
        </p:spPr>
        <p:txBody>
          <a:bodyPr lIns="90000" tIns="45000" rIns="90000" bIns="45000"/>
          <a:lstStyle/>
          <a:p>
            <a:pPr>
              <a:lnSpc>
                <a:spcPct val="100000"/>
              </a:lnSpc>
            </a:pPr>
            <a:r>
              <a:rPr lang="en-US" b="1" dirty="0">
                <a:solidFill>
                  <a:srgbClr val="000000"/>
                </a:solidFill>
                <a:latin typeface="Courier New" panose="02070309020205020404" pitchFamily="49" charset="0"/>
                <a:cs typeface="Courier New" panose="02070309020205020404" pitchFamily="49" charset="0"/>
              </a:rPr>
              <a:t>Specify the correct name of the 4 NTFS partition areas shown below</a:t>
            </a:r>
          </a:p>
        </p:txBody>
      </p:sp>
      <p:sp>
        <p:nvSpPr>
          <p:cNvPr id="4" name="Rectangle 3">
            <a:extLst>
              <a:ext uri="{FF2B5EF4-FFF2-40B4-BE49-F238E27FC236}">
                <a16:creationId xmlns:a16="http://schemas.microsoft.com/office/drawing/2014/main" id="{28CA7A6C-C79A-4567-8C2A-C41BA34B7736}"/>
              </a:ext>
            </a:extLst>
          </p:cNvPr>
          <p:cNvSpPr/>
          <p:nvPr/>
        </p:nvSpPr>
        <p:spPr>
          <a:xfrm>
            <a:off x="232622" y="3040145"/>
            <a:ext cx="1542325" cy="1055802"/>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ourier New" panose="02070309020205020404" pitchFamily="49" charset="0"/>
                <a:cs typeface="Courier New" panose="02070309020205020404" pitchFamily="49" charset="0"/>
              </a:rPr>
              <a:t>a</a:t>
            </a:r>
          </a:p>
        </p:txBody>
      </p:sp>
      <p:sp>
        <p:nvSpPr>
          <p:cNvPr id="5" name="Rectangle 4">
            <a:extLst>
              <a:ext uri="{FF2B5EF4-FFF2-40B4-BE49-F238E27FC236}">
                <a16:creationId xmlns:a16="http://schemas.microsoft.com/office/drawing/2014/main" id="{323AD75B-4B1A-462F-AAB9-554BC4A10B5C}"/>
              </a:ext>
            </a:extLst>
          </p:cNvPr>
          <p:cNvSpPr/>
          <p:nvPr/>
        </p:nvSpPr>
        <p:spPr>
          <a:xfrm>
            <a:off x="1774947" y="3040145"/>
            <a:ext cx="1542325" cy="1055802"/>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ourier New" panose="02070309020205020404" pitchFamily="49" charset="0"/>
                <a:cs typeface="Courier New" panose="02070309020205020404" pitchFamily="49" charset="0"/>
              </a:rPr>
              <a:t>b</a:t>
            </a:r>
          </a:p>
        </p:txBody>
      </p:sp>
      <p:sp>
        <p:nvSpPr>
          <p:cNvPr id="7" name="Rectangle 6">
            <a:extLst>
              <a:ext uri="{FF2B5EF4-FFF2-40B4-BE49-F238E27FC236}">
                <a16:creationId xmlns:a16="http://schemas.microsoft.com/office/drawing/2014/main" id="{F111C210-A4A7-493E-947E-2FD7EAF33EE8}"/>
              </a:ext>
            </a:extLst>
          </p:cNvPr>
          <p:cNvSpPr/>
          <p:nvPr/>
        </p:nvSpPr>
        <p:spPr>
          <a:xfrm>
            <a:off x="3317272" y="3040145"/>
            <a:ext cx="4085477" cy="1055802"/>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ourier New" panose="02070309020205020404" pitchFamily="49" charset="0"/>
                <a:cs typeface="Courier New" panose="02070309020205020404" pitchFamily="49" charset="0"/>
              </a:rPr>
              <a:t>c</a:t>
            </a:r>
          </a:p>
        </p:txBody>
      </p:sp>
      <p:sp>
        <p:nvSpPr>
          <p:cNvPr id="8" name="Rectangle 7">
            <a:extLst>
              <a:ext uri="{FF2B5EF4-FFF2-40B4-BE49-F238E27FC236}">
                <a16:creationId xmlns:a16="http://schemas.microsoft.com/office/drawing/2014/main" id="{33D41C12-8513-445D-BB30-967BF5659C32}"/>
              </a:ext>
            </a:extLst>
          </p:cNvPr>
          <p:cNvSpPr/>
          <p:nvPr/>
        </p:nvSpPr>
        <p:spPr>
          <a:xfrm>
            <a:off x="7402749" y="3040145"/>
            <a:ext cx="1542325" cy="1055802"/>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ourier New" panose="02070309020205020404" pitchFamily="49" charset="0"/>
                <a:cs typeface="Courier New" panose="02070309020205020404" pitchFamily="49" charset="0"/>
              </a:rPr>
              <a:t>d</a:t>
            </a:r>
          </a:p>
        </p:txBody>
      </p:sp>
      <p:sp>
        <p:nvSpPr>
          <p:cNvPr id="2" name="TextBox 1">
            <a:extLst>
              <a:ext uri="{FF2B5EF4-FFF2-40B4-BE49-F238E27FC236}">
                <a16:creationId xmlns:a16="http://schemas.microsoft.com/office/drawing/2014/main" id="{271945CC-7156-4018-B2E0-A1CDAE733B02}"/>
              </a:ext>
            </a:extLst>
          </p:cNvPr>
          <p:cNvSpPr txBox="1"/>
          <p:nvPr/>
        </p:nvSpPr>
        <p:spPr>
          <a:xfrm>
            <a:off x="497876" y="4355430"/>
            <a:ext cx="1011815" cy="923330"/>
          </a:xfrm>
          <a:prstGeom prst="rect">
            <a:avLst/>
          </a:prstGeom>
          <a:noFill/>
        </p:spPr>
        <p:txBody>
          <a:bodyPr wrap="none" rtlCol="0">
            <a:spAutoFit/>
          </a:bodyPr>
          <a:lstStyle/>
          <a:p>
            <a:pPr algn="ctr"/>
            <a:r>
              <a:rPr lang="en-US" b="1" dirty="0">
                <a:latin typeface="Courier New" panose="02070309020205020404" pitchFamily="49" charset="0"/>
                <a:cs typeface="Courier New" panose="02070309020205020404" pitchFamily="49" charset="0"/>
              </a:rPr>
              <a:t>Master</a:t>
            </a:r>
          </a:p>
          <a:p>
            <a:pPr algn="ctr"/>
            <a:r>
              <a:rPr lang="en-US" b="1" dirty="0">
                <a:latin typeface="Courier New" panose="02070309020205020404" pitchFamily="49" charset="0"/>
                <a:cs typeface="Courier New" panose="02070309020205020404" pitchFamily="49" charset="0"/>
              </a:rPr>
              <a:t>Boot</a:t>
            </a:r>
          </a:p>
          <a:p>
            <a:pPr algn="ctr"/>
            <a:r>
              <a:rPr lang="en-US" b="1" dirty="0">
                <a:latin typeface="Courier New" panose="02070309020205020404" pitchFamily="49" charset="0"/>
                <a:cs typeface="Courier New" panose="02070309020205020404" pitchFamily="49" charset="0"/>
              </a:rPr>
              <a:t>Record</a:t>
            </a:r>
          </a:p>
        </p:txBody>
      </p:sp>
      <p:sp>
        <p:nvSpPr>
          <p:cNvPr id="10" name="TextBox 9">
            <a:extLst>
              <a:ext uri="{FF2B5EF4-FFF2-40B4-BE49-F238E27FC236}">
                <a16:creationId xmlns:a16="http://schemas.microsoft.com/office/drawing/2014/main" id="{36091F47-9056-40EB-82D7-761370030F7B}"/>
              </a:ext>
            </a:extLst>
          </p:cNvPr>
          <p:cNvSpPr txBox="1"/>
          <p:nvPr/>
        </p:nvSpPr>
        <p:spPr>
          <a:xfrm>
            <a:off x="2040201" y="4355430"/>
            <a:ext cx="1011815" cy="923330"/>
          </a:xfrm>
          <a:prstGeom prst="rect">
            <a:avLst/>
          </a:prstGeom>
          <a:noFill/>
        </p:spPr>
        <p:txBody>
          <a:bodyPr wrap="none" rtlCol="0">
            <a:spAutoFit/>
          </a:bodyPr>
          <a:lstStyle/>
          <a:p>
            <a:pPr algn="ctr"/>
            <a:r>
              <a:rPr lang="en-US" b="1" dirty="0">
                <a:latin typeface="Courier New" panose="02070309020205020404" pitchFamily="49" charset="0"/>
                <a:cs typeface="Courier New" panose="02070309020205020404" pitchFamily="49" charset="0"/>
              </a:rPr>
              <a:t>Master</a:t>
            </a:r>
          </a:p>
          <a:p>
            <a:pPr algn="ctr"/>
            <a:r>
              <a:rPr lang="en-US" b="1" dirty="0">
                <a:latin typeface="Courier New" panose="02070309020205020404" pitchFamily="49" charset="0"/>
                <a:cs typeface="Courier New" panose="02070309020205020404" pitchFamily="49" charset="0"/>
              </a:rPr>
              <a:t>File</a:t>
            </a:r>
          </a:p>
          <a:p>
            <a:pPr algn="ctr"/>
            <a:r>
              <a:rPr lang="en-US" b="1" dirty="0">
                <a:latin typeface="Courier New" panose="02070309020205020404" pitchFamily="49" charset="0"/>
                <a:cs typeface="Courier New" panose="02070309020205020404" pitchFamily="49" charset="0"/>
              </a:rPr>
              <a:t>Table</a:t>
            </a:r>
          </a:p>
        </p:txBody>
      </p:sp>
      <p:sp>
        <p:nvSpPr>
          <p:cNvPr id="11" name="TextBox 10">
            <a:extLst>
              <a:ext uri="{FF2B5EF4-FFF2-40B4-BE49-F238E27FC236}">
                <a16:creationId xmlns:a16="http://schemas.microsoft.com/office/drawing/2014/main" id="{216BC096-7747-40F6-A247-4F6AE5665B42}"/>
              </a:ext>
            </a:extLst>
          </p:cNvPr>
          <p:cNvSpPr txBox="1"/>
          <p:nvPr/>
        </p:nvSpPr>
        <p:spPr>
          <a:xfrm>
            <a:off x="4991960" y="4346001"/>
            <a:ext cx="736099" cy="923330"/>
          </a:xfrm>
          <a:prstGeom prst="rect">
            <a:avLst/>
          </a:prstGeom>
          <a:noFill/>
        </p:spPr>
        <p:txBody>
          <a:bodyPr wrap="none" rtlCol="0">
            <a:spAutoFit/>
          </a:bodyPr>
          <a:lstStyle/>
          <a:p>
            <a:pPr algn="ctr"/>
            <a:r>
              <a:rPr lang="en-US" b="1" dirty="0">
                <a:latin typeface="Courier New" panose="02070309020205020404" pitchFamily="49" charset="0"/>
                <a:cs typeface="Courier New" panose="02070309020205020404" pitchFamily="49" charset="0"/>
              </a:rPr>
              <a:t>File</a:t>
            </a:r>
          </a:p>
          <a:p>
            <a:pPr algn="ctr"/>
            <a:r>
              <a:rPr lang="en-US" b="1" dirty="0">
                <a:latin typeface="Courier New" panose="02070309020205020404" pitchFamily="49" charset="0"/>
                <a:cs typeface="Courier New" panose="02070309020205020404" pitchFamily="49" charset="0"/>
              </a:rPr>
              <a:t>Data</a:t>
            </a:r>
          </a:p>
          <a:p>
            <a:pPr algn="ctr"/>
            <a:r>
              <a:rPr lang="en-US" b="1" dirty="0">
                <a:latin typeface="Courier New" panose="02070309020205020404" pitchFamily="49" charset="0"/>
                <a:cs typeface="Courier New" panose="02070309020205020404" pitchFamily="49" charset="0"/>
              </a:rPr>
              <a:t>Area</a:t>
            </a:r>
          </a:p>
        </p:txBody>
      </p:sp>
      <p:sp>
        <p:nvSpPr>
          <p:cNvPr id="12" name="TextBox 11">
            <a:extLst>
              <a:ext uri="{FF2B5EF4-FFF2-40B4-BE49-F238E27FC236}">
                <a16:creationId xmlns:a16="http://schemas.microsoft.com/office/drawing/2014/main" id="{5F0EBC66-190F-4D31-AAF9-200A1ABFC81C}"/>
              </a:ext>
            </a:extLst>
          </p:cNvPr>
          <p:cNvSpPr txBox="1"/>
          <p:nvPr/>
        </p:nvSpPr>
        <p:spPr>
          <a:xfrm>
            <a:off x="7664334" y="4207501"/>
            <a:ext cx="1011815" cy="1200329"/>
          </a:xfrm>
          <a:prstGeom prst="rect">
            <a:avLst/>
          </a:prstGeom>
          <a:noFill/>
        </p:spPr>
        <p:txBody>
          <a:bodyPr wrap="none" rtlCol="0">
            <a:spAutoFit/>
          </a:bodyPr>
          <a:lstStyle/>
          <a:p>
            <a:pPr algn="ctr"/>
            <a:r>
              <a:rPr lang="en-US" b="1" dirty="0">
                <a:latin typeface="Courier New" panose="02070309020205020404" pitchFamily="49" charset="0"/>
                <a:cs typeface="Courier New" panose="02070309020205020404" pitchFamily="49" charset="0"/>
              </a:rPr>
              <a:t>Master</a:t>
            </a:r>
          </a:p>
          <a:p>
            <a:pPr algn="ctr"/>
            <a:r>
              <a:rPr lang="en-US" b="1" dirty="0">
                <a:latin typeface="Courier New" panose="02070309020205020404" pitchFamily="49" charset="0"/>
                <a:cs typeface="Courier New" panose="02070309020205020404" pitchFamily="49" charset="0"/>
              </a:rPr>
              <a:t>File</a:t>
            </a:r>
          </a:p>
          <a:p>
            <a:pPr algn="ctr"/>
            <a:r>
              <a:rPr lang="en-US" b="1" dirty="0">
                <a:latin typeface="Courier New" panose="02070309020205020404" pitchFamily="49" charset="0"/>
                <a:cs typeface="Courier New" panose="02070309020205020404" pitchFamily="49" charset="0"/>
              </a:rPr>
              <a:t>Table</a:t>
            </a:r>
          </a:p>
          <a:p>
            <a:pPr algn="ctr"/>
            <a:r>
              <a:rPr lang="en-US" b="1" dirty="0">
                <a:latin typeface="Courier New" panose="02070309020205020404" pitchFamily="49" charset="0"/>
                <a:cs typeface="Courier New" panose="02070309020205020404" pitchFamily="49" charset="0"/>
              </a:rPr>
              <a:t>Backup</a:t>
            </a:r>
          </a:p>
        </p:txBody>
      </p:sp>
    </p:spTree>
    <p:extLst>
      <p:ext uri="{BB962C8B-B14F-4D97-AF65-F5344CB8AC3E}">
        <p14:creationId xmlns:p14="http://schemas.microsoft.com/office/powerpoint/2010/main" val="31375266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1">
            <a:extLst>
              <a:ext uri="{FF2B5EF4-FFF2-40B4-BE49-F238E27FC236}">
                <a16:creationId xmlns:a16="http://schemas.microsoft.com/office/drawing/2014/main" id="{82B572BB-1029-4E30-B7C9-1D200FAEB91D}"/>
              </a:ext>
            </a:extLst>
          </p:cNvPr>
          <p:cNvSpPr/>
          <p:nvPr/>
        </p:nvSpPr>
        <p:spPr>
          <a:xfrm>
            <a:off x="232622" y="274025"/>
            <a:ext cx="8678756" cy="1759143"/>
          </a:xfrm>
          <a:prstGeom prst="rect">
            <a:avLst/>
          </a:prstGeom>
          <a:noFill/>
          <a:ln>
            <a:noFill/>
          </a:ln>
        </p:spPr>
        <p:txBody>
          <a:bodyPr lIns="90000" tIns="45000" rIns="90000" bIns="45000"/>
          <a:lstStyle/>
          <a:p>
            <a:pPr>
              <a:lnSpc>
                <a:spcPct val="100000"/>
              </a:lnSpc>
            </a:pPr>
            <a:r>
              <a:rPr lang="en-US" b="1" dirty="0">
                <a:solidFill>
                  <a:srgbClr val="000000"/>
                </a:solidFill>
                <a:latin typeface="Courier New" panose="02070309020205020404" pitchFamily="49" charset="0"/>
                <a:cs typeface="Courier New" panose="02070309020205020404" pitchFamily="49" charset="0"/>
              </a:rPr>
              <a:t>For the NFTS MBR shown below, specify the correct value of the start of the MFT cluster:</a:t>
            </a:r>
          </a:p>
          <a:p>
            <a:pPr marL="800100" lvl="1" indent="-342900">
              <a:buFont typeface="+mj-lt"/>
              <a:buAutoNum type="alphaLcParenR"/>
            </a:pPr>
            <a:r>
              <a:rPr lang="en-US" b="1" dirty="0">
                <a:solidFill>
                  <a:srgbClr val="000000"/>
                </a:solidFill>
                <a:latin typeface="Courier New" panose="02070309020205020404" pitchFamily="49" charset="0"/>
                <a:cs typeface="Courier New" panose="02070309020205020404" pitchFamily="49" charset="0"/>
              </a:rPr>
              <a:t>0x7F</a:t>
            </a:r>
          </a:p>
          <a:p>
            <a:pPr marL="800100" lvl="1" indent="-342900">
              <a:buFont typeface="+mj-lt"/>
              <a:buAutoNum type="alphaLcParenR"/>
            </a:pPr>
            <a:r>
              <a:rPr lang="en-US" b="1" dirty="0">
                <a:solidFill>
                  <a:srgbClr val="000000"/>
                </a:solidFill>
                <a:latin typeface="Courier New" panose="02070309020205020404" pitchFamily="49" charset="0"/>
                <a:cs typeface="Courier New" panose="02070309020205020404" pitchFamily="49" charset="0"/>
              </a:rPr>
              <a:t>0x04</a:t>
            </a:r>
          </a:p>
          <a:p>
            <a:pPr marL="800100" lvl="1" indent="-342900">
              <a:buFont typeface="+mj-lt"/>
              <a:buAutoNum type="alphaLcParenR"/>
            </a:pPr>
            <a:r>
              <a:rPr lang="en-US" b="1" dirty="0">
                <a:solidFill>
                  <a:srgbClr val="000000"/>
                </a:solidFill>
                <a:latin typeface="Courier New" panose="02070309020205020404" pitchFamily="49" charset="0"/>
                <a:cs typeface="Courier New" panose="02070309020205020404" pitchFamily="49" charset="0"/>
              </a:rPr>
              <a:t>0x977F</a:t>
            </a:r>
          </a:p>
          <a:p>
            <a:pPr marL="800100" lvl="1" indent="-342900">
              <a:buFont typeface="+mj-lt"/>
              <a:buAutoNum type="alphaLcParenR"/>
            </a:pPr>
            <a:r>
              <a:rPr lang="en-US" b="1" dirty="0">
                <a:solidFill>
                  <a:srgbClr val="000000"/>
                </a:solidFill>
                <a:latin typeface="Courier New" panose="02070309020205020404" pitchFamily="49" charset="0"/>
                <a:cs typeface="Courier New" panose="02070309020205020404" pitchFamily="49" charset="0"/>
              </a:rPr>
              <a:t>0x20</a:t>
            </a:r>
          </a:p>
        </p:txBody>
      </p:sp>
      <p:pic>
        <p:nvPicPr>
          <p:cNvPr id="9" name="Picture 8">
            <a:extLst>
              <a:ext uri="{FF2B5EF4-FFF2-40B4-BE49-F238E27FC236}">
                <a16:creationId xmlns:a16="http://schemas.microsoft.com/office/drawing/2014/main" id="{6DF08E47-0052-4FE9-AA7A-2623E79AA1F8}"/>
              </a:ext>
            </a:extLst>
          </p:cNvPr>
          <p:cNvPicPr>
            <a:picLocks noChangeAspect="1"/>
          </p:cNvPicPr>
          <p:nvPr/>
        </p:nvPicPr>
        <p:blipFill rotWithShape="1">
          <a:blip r:embed="rId2"/>
          <a:srcRect t="60" r="25302" b="1448"/>
          <a:stretch/>
        </p:blipFill>
        <p:spPr>
          <a:xfrm>
            <a:off x="4299713" y="1715677"/>
            <a:ext cx="4471851" cy="5009700"/>
          </a:xfrm>
          <a:prstGeom prst="rect">
            <a:avLst/>
          </a:prstGeom>
        </p:spPr>
      </p:pic>
      <p:pic>
        <p:nvPicPr>
          <p:cNvPr id="10" name="Picture 9">
            <a:extLst>
              <a:ext uri="{FF2B5EF4-FFF2-40B4-BE49-F238E27FC236}">
                <a16:creationId xmlns:a16="http://schemas.microsoft.com/office/drawing/2014/main" id="{33968F2F-9A3B-4F48-BCC7-5020B4FB5C33}"/>
              </a:ext>
            </a:extLst>
          </p:cNvPr>
          <p:cNvPicPr>
            <a:picLocks noChangeAspect="1"/>
          </p:cNvPicPr>
          <p:nvPr/>
        </p:nvPicPr>
        <p:blipFill>
          <a:blip r:embed="rId3"/>
          <a:stretch>
            <a:fillRect/>
          </a:stretch>
        </p:blipFill>
        <p:spPr>
          <a:xfrm>
            <a:off x="625514" y="2144963"/>
            <a:ext cx="2890684" cy="4439012"/>
          </a:xfrm>
          <a:prstGeom prst="rect">
            <a:avLst/>
          </a:prstGeom>
          <a:ln>
            <a:solidFill>
              <a:schemeClr val="tx1"/>
            </a:solidFill>
          </a:ln>
        </p:spPr>
      </p:pic>
    </p:spTree>
    <p:extLst>
      <p:ext uri="{BB962C8B-B14F-4D97-AF65-F5344CB8AC3E}">
        <p14:creationId xmlns:p14="http://schemas.microsoft.com/office/powerpoint/2010/main" val="78175224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1">
            <a:extLst>
              <a:ext uri="{FF2B5EF4-FFF2-40B4-BE49-F238E27FC236}">
                <a16:creationId xmlns:a16="http://schemas.microsoft.com/office/drawing/2014/main" id="{82B572BB-1029-4E30-B7C9-1D200FAEB91D}"/>
              </a:ext>
            </a:extLst>
          </p:cNvPr>
          <p:cNvSpPr/>
          <p:nvPr/>
        </p:nvSpPr>
        <p:spPr>
          <a:xfrm>
            <a:off x="232622" y="274025"/>
            <a:ext cx="8678756" cy="1759143"/>
          </a:xfrm>
          <a:prstGeom prst="rect">
            <a:avLst/>
          </a:prstGeom>
          <a:noFill/>
          <a:ln>
            <a:noFill/>
          </a:ln>
        </p:spPr>
        <p:txBody>
          <a:bodyPr lIns="90000" tIns="45000" rIns="90000" bIns="45000"/>
          <a:lstStyle/>
          <a:p>
            <a:pPr>
              <a:lnSpc>
                <a:spcPct val="100000"/>
              </a:lnSpc>
            </a:pPr>
            <a:r>
              <a:rPr lang="en-US" b="1" dirty="0">
                <a:solidFill>
                  <a:srgbClr val="000000"/>
                </a:solidFill>
                <a:latin typeface="Courier New" panose="02070309020205020404" pitchFamily="49" charset="0"/>
                <a:cs typeface="Courier New" panose="02070309020205020404" pitchFamily="49" charset="0"/>
              </a:rPr>
              <a:t>For the NFTS MBR shown below, specify the correct value of the start of the MFT cluster:</a:t>
            </a:r>
          </a:p>
          <a:p>
            <a:pPr marL="800100" lvl="1" indent="-342900">
              <a:buFont typeface="+mj-lt"/>
              <a:buAutoNum type="alphaLcParenR"/>
            </a:pPr>
            <a:r>
              <a:rPr lang="en-US" b="1" dirty="0">
                <a:solidFill>
                  <a:srgbClr val="000000"/>
                </a:solidFill>
                <a:latin typeface="Courier New" panose="02070309020205020404" pitchFamily="49" charset="0"/>
                <a:cs typeface="Courier New" panose="02070309020205020404" pitchFamily="49" charset="0"/>
              </a:rPr>
              <a:t>0x7F</a:t>
            </a:r>
          </a:p>
          <a:p>
            <a:pPr marL="800100" lvl="1" indent="-342900">
              <a:buFont typeface="+mj-lt"/>
              <a:buAutoNum type="alphaLcParenR"/>
            </a:pPr>
            <a:r>
              <a:rPr lang="en-US" b="1" dirty="0">
                <a:solidFill>
                  <a:srgbClr val="000000"/>
                </a:solidFill>
                <a:latin typeface="Courier New" panose="02070309020205020404" pitchFamily="49" charset="0"/>
                <a:cs typeface="Courier New" panose="02070309020205020404" pitchFamily="49" charset="0"/>
              </a:rPr>
              <a:t>0x04</a:t>
            </a:r>
          </a:p>
          <a:p>
            <a:pPr marL="800100" lvl="1" indent="-342900">
              <a:buFont typeface="+mj-lt"/>
              <a:buAutoNum type="alphaLcParenR"/>
            </a:pPr>
            <a:r>
              <a:rPr lang="en-US" b="1" dirty="0">
                <a:solidFill>
                  <a:srgbClr val="000000"/>
                </a:solidFill>
                <a:latin typeface="Courier New" panose="02070309020205020404" pitchFamily="49" charset="0"/>
                <a:cs typeface="Courier New" panose="02070309020205020404" pitchFamily="49" charset="0"/>
              </a:rPr>
              <a:t>0x977F</a:t>
            </a:r>
          </a:p>
          <a:p>
            <a:pPr marL="800100" lvl="1" indent="-342900">
              <a:buFont typeface="+mj-lt"/>
              <a:buAutoNum type="alphaLcParenR"/>
            </a:pPr>
            <a:r>
              <a:rPr lang="en-US" b="1" dirty="0">
                <a:solidFill>
                  <a:srgbClr val="000000"/>
                </a:solidFill>
                <a:latin typeface="Courier New" panose="02070309020205020404" pitchFamily="49" charset="0"/>
                <a:cs typeface="Courier New" panose="02070309020205020404" pitchFamily="49" charset="0"/>
              </a:rPr>
              <a:t>0x20</a:t>
            </a:r>
          </a:p>
        </p:txBody>
      </p:sp>
      <p:pic>
        <p:nvPicPr>
          <p:cNvPr id="9" name="Picture 8">
            <a:extLst>
              <a:ext uri="{FF2B5EF4-FFF2-40B4-BE49-F238E27FC236}">
                <a16:creationId xmlns:a16="http://schemas.microsoft.com/office/drawing/2014/main" id="{6DF08E47-0052-4FE9-AA7A-2623E79AA1F8}"/>
              </a:ext>
            </a:extLst>
          </p:cNvPr>
          <p:cNvPicPr>
            <a:picLocks noChangeAspect="1"/>
          </p:cNvPicPr>
          <p:nvPr/>
        </p:nvPicPr>
        <p:blipFill rotWithShape="1">
          <a:blip r:embed="rId2"/>
          <a:srcRect t="60" r="25302" b="1448"/>
          <a:stretch/>
        </p:blipFill>
        <p:spPr>
          <a:xfrm>
            <a:off x="4299713" y="1715677"/>
            <a:ext cx="4471851" cy="5009700"/>
          </a:xfrm>
          <a:prstGeom prst="rect">
            <a:avLst/>
          </a:prstGeom>
        </p:spPr>
      </p:pic>
      <p:pic>
        <p:nvPicPr>
          <p:cNvPr id="10" name="Picture 9">
            <a:extLst>
              <a:ext uri="{FF2B5EF4-FFF2-40B4-BE49-F238E27FC236}">
                <a16:creationId xmlns:a16="http://schemas.microsoft.com/office/drawing/2014/main" id="{33968F2F-9A3B-4F48-BCC7-5020B4FB5C33}"/>
              </a:ext>
            </a:extLst>
          </p:cNvPr>
          <p:cNvPicPr>
            <a:picLocks noChangeAspect="1"/>
          </p:cNvPicPr>
          <p:nvPr/>
        </p:nvPicPr>
        <p:blipFill>
          <a:blip r:embed="rId3"/>
          <a:stretch>
            <a:fillRect/>
          </a:stretch>
        </p:blipFill>
        <p:spPr>
          <a:xfrm>
            <a:off x="625514" y="2144963"/>
            <a:ext cx="2890684" cy="4439012"/>
          </a:xfrm>
          <a:prstGeom prst="rect">
            <a:avLst/>
          </a:prstGeom>
          <a:ln>
            <a:solidFill>
              <a:schemeClr val="tx1"/>
            </a:solidFill>
          </a:ln>
        </p:spPr>
      </p:pic>
      <p:sp>
        <p:nvSpPr>
          <p:cNvPr id="5" name="Rectangle 4">
            <a:extLst>
              <a:ext uri="{FF2B5EF4-FFF2-40B4-BE49-F238E27FC236}">
                <a16:creationId xmlns:a16="http://schemas.microsoft.com/office/drawing/2014/main" id="{571DD5BE-9E37-4DE3-A3DF-6795D156964C}"/>
              </a:ext>
            </a:extLst>
          </p:cNvPr>
          <p:cNvSpPr/>
          <p:nvPr/>
        </p:nvSpPr>
        <p:spPr>
          <a:xfrm>
            <a:off x="766915" y="1164786"/>
            <a:ext cx="911055" cy="230382"/>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83429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2760461"/>
            <a:ext cx="8915400" cy="1337078"/>
          </a:xfrm>
        </p:spPr>
        <p:txBody>
          <a:bodyPr/>
          <a:lstStyle/>
          <a:p>
            <a:pPr algn="ctr"/>
            <a:r>
              <a:rPr lang="en-US" sz="2800" b="1" dirty="0">
                <a:latin typeface="Courier New" panose="02070309020205020404" pitchFamily="49" charset="0"/>
                <a:cs typeface="Courier New" panose="02070309020205020404" pitchFamily="49" charset="0"/>
              </a:rPr>
              <a:t>Windows VM Configuration</a:t>
            </a:r>
          </a:p>
        </p:txBody>
      </p:sp>
    </p:spTree>
    <p:extLst>
      <p:ext uri="{BB962C8B-B14F-4D97-AF65-F5344CB8AC3E}">
        <p14:creationId xmlns:p14="http://schemas.microsoft.com/office/powerpoint/2010/main" val="3519773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87917"/>
            <a:ext cx="8140148" cy="602287"/>
          </a:xfrm>
          <a:prstGeom prst="rect">
            <a:avLst/>
          </a:prstGeom>
          <a:noFill/>
          <a:ln>
            <a:noFill/>
          </a:ln>
        </p:spPr>
        <p:txBody>
          <a:bodyPr lIns="90000" tIns="45000" rIns="90000" bIns="45000" anchor="ctr"/>
          <a:lstStyle/>
          <a:p>
            <a:pPr algn="ctr">
              <a:lnSpc>
                <a:spcPct val="100000"/>
              </a:lnSpc>
            </a:pPr>
            <a:r>
              <a:rPr lang="en-US" sz="2400" b="1" dirty="0">
                <a:latin typeface="Courier New" panose="02070309020205020404" pitchFamily="49" charset="0"/>
                <a:cs typeface="Courier New" panose="02070309020205020404" pitchFamily="49" charset="0"/>
              </a:rPr>
              <a:t>Windows 10 Education</a:t>
            </a:r>
            <a:endParaRPr sz="2400"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82B572BB-1029-4E30-B7C9-1D200FAEB91D}"/>
              </a:ext>
            </a:extLst>
          </p:cNvPr>
          <p:cNvSpPr/>
          <p:nvPr/>
        </p:nvSpPr>
        <p:spPr>
          <a:xfrm>
            <a:off x="103695" y="829352"/>
            <a:ext cx="8911095" cy="1499070"/>
          </a:xfrm>
          <a:prstGeom prst="rect">
            <a:avLst/>
          </a:prstGeom>
          <a:noFill/>
          <a:ln>
            <a:noFill/>
          </a:ln>
        </p:spPr>
        <p:txBody>
          <a:bodyPr lIns="90000" tIns="45000" rIns="90000" bIns="45000"/>
          <a:lstStyle/>
          <a:p>
            <a:pPr>
              <a:lnSpc>
                <a:spcPct val="100000"/>
              </a:lnSpc>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We will utilize the current version of Windows to conduct our forensic analysis of Windows artifacts</a:t>
            </a:r>
          </a:p>
          <a:p>
            <a:pPr>
              <a:lnSpc>
                <a:spcPct val="100000"/>
              </a:lnSpc>
              <a:buFont typeface="Wingdings" charset="2"/>
              <a:buChar char=""/>
            </a:pPr>
            <a:endParaRPr lang="en-US" b="1" dirty="0">
              <a:solidFill>
                <a:srgbClr val="000000"/>
              </a:solidFill>
              <a:latin typeface="Courier New" panose="02070309020205020404" pitchFamily="49" charset="0"/>
              <a:cs typeface="Courier New" panose="02070309020205020404" pitchFamily="49" charset="0"/>
            </a:endParaRPr>
          </a:p>
          <a:p>
            <a:pPr>
              <a:buFont typeface="Wingdings" charset="2"/>
              <a:buChar char=""/>
            </a:pPr>
            <a:r>
              <a:rPr lang="en-US" b="1" dirty="0">
                <a:latin typeface="Courier New" panose="02070309020205020404" pitchFamily="49" charset="0"/>
                <a:cs typeface="Courier New" panose="02070309020205020404" pitchFamily="49" charset="0"/>
              </a:rPr>
              <a:t> Student Windows Version</a:t>
            </a:r>
          </a:p>
          <a:p>
            <a:pPr marL="742950" lvl="1" indent="-285750">
              <a:buFont typeface="Wingdings" panose="05000000000000000000" pitchFamily="2" charset="2"/>
              <a:buChar char="ü"/>
            </a:pPr>
            <a:r>
              <a:rPr lang="en-US" b="1" dirty="0">
                <a:latin typeface="Courier New" panose="02070309020205020404" pitchFamily="49" charset="0"/>
                <a:cs typeface="Courier New" panose="02070309020205020404" pitchFamily="49" charset="0"/>
              </a:rPr>
              <a:t> https://auburn.onthehub.com</a:t>
            </a:r>
            <a:endParaRPr lang="en-US"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endParaRPr lang="en-US"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endParaRPr lang="en-US" b="1" dirty="0">
              <a:solidFill>
                <a:srgbClr val="000000"/>
              </a:solidFill>
              <a:latin typeface="Courier New" panose="02070309020205020404" pitchFamily="49" charset="0"/>
              <a:cs typeface="Courier New" panose="02070309020205020404" pitchFamily="49" charset="0"/>
            </a:endParaRPr>
          </a:p>
        </p:txBody>
      </p:sp>
      <p:pic>
        <p:nvPicPr>
          <p:cNvPr id="2" name="Picture 1">
            <a:extLst>
              <a:ext uri="{FF2B5EF4-FFF2-40B4-BE49-F238E27FC236}">
                <a16:creationId xmlns:a16="http://schemas.microsoft.com/office/drawing/2014/main" id="{345F80DD-572E-4EAB-8BD5-AEBAEEAD557F}"/>
              </a:ext>
            </a:extLst>
          </p:cNvPr>
          <p:cNvPicPr>
            <a:picLocks noChangeAspect="1"/>
          </p:cNvPicPr>
          <p:nvPr/>
        </p:nvPicPr>
        <p:blipFill>
          <a:blip r:embed="rId2"/>
          <a:stretch>
            <a:fillRect/>
          </a:stretch>
        </p:blipFill>
        <p:spPr>
          <a:xfrm>
            <a:off x="1908928" y="2328422"/>
            <a:ext cx="5326144" cy="2511367"/>
          </a:xfrm>
          <a:prstGeom prst="rect">
            <a:avLst/>
          </a:prstGeom>
          <a:ln>
            <a:solidFill>
              <a:schemeClr val="tx1"/>
            </a:solidFill>
          </a:ln>
        </p:spPr>
      </p:pic>
      <p:sp>
        <p:nvSpPr>
          <p:cNvPr id="3" name="Rectangle 2">
            <a:extLst>
              <a:ext uri="{FF2B5EF4-FFF2-40B4-BE49-F238E27FC236}">
                <a16:creationId xmlns:a16="http://schemas.microsoft.com/office/drawing/2014/main" id="{505FEBB4-398C-4152-8325-4E70A4AFA122}"/>
              </a:ext>
            </a:extLst>
          </p:cNvPr>
          <p:cNvSpPr/>
          <p:nvPr/>
        </p:nvSpPr>
        <p:spPr>
          <a:xfrm>
            <a:off x="4185503" y="3381866"/>
            <a:ext cx="2121030" cy="803636"/>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C4BB0B1-407B-4B4A-9ADF-A74055B78B4D}"/>
              </a:ext>
            </a:extLst>
          </p:cNvPr>
          <p:cNvPicPr>
            <a:picLocks noChangeAspect="1"/>
          </p:cNvPicPr>
          <p:nvPr/>
        </p:nvPicPr>
        <p:blipFill rotWithShape="1">
          <a:blip r:embed="rId3"/>
          <a:srcRect r="22294"/>
          <a:stretch/>
        </p:blipFill>
        <p:spPr>
          <a:xfrm>
            <a:off x="1396550" y="4935346"/>
            <a:ext cx="6350901" cy="1806458"/>
          </a:xfrm>
          <a:prstGeom prst="rect">
            <a:avLst/>
          </a:prstGeom>
          <a:ln>
            <a:solidFill>
              <a:schemeClr val="tx1"/>
            </a:solidFill>
          </a:ln>
        </p:spPr>
      </p:pic>
      <p:sp>
        <p:nvSpPr>
          <p:cNvPr id="9" name="Rectangle 8">
            <a:extLst>
              <a:ext uri="{FF2B5EF4-FFF2-40B4-BE49-F238E27FC236}">
                <a16:creationId xmlns:a16="http://schemas.microsoft.com/office/drawing/2014/main" id="{8343F1D7-4959-45A2-8E36-2A546979BDA0}"/>
              </a:ext>
            </a:extLst>
          </p:cNvPr>
          <p:cNvSpPr/>
          <p:nvPr/>
        </p:nvSpPr>
        <p:spPr>
          <a:xfrm>
            <a:off x="3810002" y="6092072"/>
            <a:ext cx="2034617" cy="1390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925370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87917"/>
            <a:ext cx="8140148" cy="602287"/>
          </a:xfrm>
          <a:prstGeom prst="rect">
            <a:avLst/>
          </a:prstGeom>
          <a:noFill/>
          <a:ln>
            <a:noFill/>
          </a:ln>
        </p:spPr>
        <p:txBody>
          <a:bodyPr lIns="90000" tIns="45000" rIns="90000" bIns="45000" anchor="ctr"/>
          <a:lstStyle/>
          <a:p>
            <a:pPr algn="ctr">
              <a:lnSpc>
                <a:spcPct val="100000"/>
              </a:lnSpc>
            </a:pPr>
            <a:r>
              <a:rPr lang="en-US" sz="2400" b="1" dirty="0">
                <a:latin typeface="Courier New" panose="02070309020205020404" pitchFamily="49" charset="0"/>
                <a:cs typeface="Courier New" panose="02070309020205020404" pitchFamily="49" charset="0"/>
              </a:rPr>
              <a:t>Windows ISO Download</a:t>
            </a:r>
            <a:endParaRPr sz="2400" dirty="0">
              <a:latin typeface="Courier New" panose="02070309020205020404" pitchFamily="49" charset="0"/>
              <a:cs typeface="Courier New" panose="02070309020205020404" pitchFamily="49" charset="0"/>
            </a:endParaRPr>
          </a:p>
        </p:txBody>
      </p:sp>
      <p:pic>
        <p:nvPicPr>
          <p:cNvPr id="7" name="Picture 6">
            <a:extLst>
              <a:ext uri="{FF2B5EF4-FFF2-40B4-BE49-F238E27FC236}">
                <a16:creationId xmlns:a16="http://schemas.microsoft.com/office/drawing/2014/main" id="{33DF2816-38CC-4B90-B322-3D6E91AEE70D}"/>
              </a:ext>
            </a:extLst>
          </p:cNvPr>
          <p:cNvPicPr>
            <a:picLocks noChangeAspect="1"/>
          </p:cNvPicPr>
          <p:nvPr/>
        </p:nvPicPr>
        <p:blipFill>
          <a:blip r:embed="rId2"/>
          <a:stretch>
            <a:fillRect/>
          </a:stretch>
        </p:blipFill>
        <p:spPr>
          <a:xfrm>
            <a:off x="968295" y="923826"/>
            <a:ext cx="7207410" cy="5618375"/>
          </a:xfrm>
          <a:prstGeom prst="rect">
            <a:avLst/>
          </a:prstGeom>
          <a:ln>
            <a:solidFill>
              <a:schemeClr val="tx1"/>
            </a:solidFill>
          </a:ln>
        </p:spPr>
      </p:pic>
    </p:spTree>
    <p:extLst>
      <p:ext uri="{BB962C8B-B14F-4D97-AF65-F5344CB8AC3E}">
        <p14:creationId xmlns:p14="http://schemas.microsoft.com/office/powerpoint/2010/main" val="252071732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87917"/>
            <a:ext cx="8140148" cy="602287"/>
          </a:xfrm>
          <a:prstGeom prst="rect">
            <a:avLst/>
          </a:prstGeom>
          <a:noFill/>
          <a:ln>
            <a:noFill/>
          </a:ln>
        </p:spPr>
        <p:txBody>
          <a:bodyPr lIns="90000" tIns="45000" rIns="90000" bIns="45000" anchor="ctr"/>
          <a:lstStyle/>
          <a:p>
            <a:pPr algn="ctr">
              <a:lnSpc>
                <a:spcPct val="100000"/>
              </a:lnSpc>
            </a:pPr>
            <a:r>
              <a:rPr lang="en-US" sz="2400" b="1" dirty="0">
                <a:latin typeface="Courier New" panose="02070309020205020404" pitchFamily="49" charset="0"/>
                <a:cs typeface="Courier New" panose="02070309020205020404" pitchFamily="49" charset="0"/>
              </a:rPr>
              <a:t>Windows ISO</a:t>
            </a:r>
            <a:endParaRPr sz="2400" dirty="0">
              <a:latin typeface="Courier New" panose="02070309020205020404" pitchFamily="49" charset="0"/>
              <a:cs typeface="Courier New" panose="02070309020205020404" pitchFamily="49" charset="0"/>
            </a:endParaRPr>
          </a:p>
        </p:txBody>
      </p:sp>
      <p:pic>
        <p:nvPicPr>
          <p:cNvPr id="3" name="Picture 2">
            <a:extLst>
              <a:ext uri="{FF2B5EF4-FFF2-40B4-BE49-F238E27FC236}">
                <a16:creationId xmlns:a16="http://schemas.microsoft.com/office/drawing/2014/main" id="{06BA5A71-EC20-464B-AEF8-DBFC0AC7106A}"/>
              </a:ext>
            </a:extLst>
          </p:cNvPr>
          <p:cNvPicPr>
            <a:picLocks noChangeAspect="1"/>
          </p:cNvPicPr>
          <p:nvPr/>
        </p:nvPicPr>
        <p:blipFill>
          <a:blip r:embed="rId2"/>
          <a:stretch>
            <a:fillRect/>
          </a:stretch>
        </p:blipFill>
        <p:spPr>
          <a:xfrm>
            <a:off x="188536" y="1112098"/>
            <a:ext cx="4468305" cy="1337681"/>
          </a:xfrm>
          <a:prstGeom prst="rect">
            <a:avLst/>
          </a:prstGeom>
          <a:ln>
            <a:solidFill>
              <a:schemeClr val="tx1"/>
            </a:solidFill>
          </a:ln>
        </p:spPr>
      </p:pic>
      <p:pic>
        <p:nvPicPr>
          <p:cNvPr id="4" name="Picture 3">
            <a:extLst>
              <a:ext uri="{FF2B5EF4-FFF2-40B4-BE49-F238E27FC236}">
                <a16:creationId xmlns:a16="http://schemas.microsoft.com/office/drawing/2014/main" id="{688B5CBE-B194-4952-AEB1-7AA607F46923}"/>
              </a:ext>
            </a:extLst>
          </p:cNvPr>
          <p:cNvPicPr>
            <a:picLocks noChangeAspect="1"/>
          </p:cNvPicPr>
          <p:nvPr/>
        </p:nvPicPr>
        <p:blipFill>
          <a:blip r:embed="rId3"/>
          <a:stretch>
            <a:fillRect/>
          </a:stretch>
        </p:blipFill>
        <p:spPr>
          <a:xfrm>
            <a:off x="5240050" y="1041667"/>
            <a:ext cx="3641251" cy="1478541"/>
          </a:xfrm>
          <a:prstGeom prst="rect">
            <a:avLst/>
          </a:prstGeom>
          <a:ln>
            <a:solidFill>
              <a:schemeClr val="tx1"/>
            </a:solidFill>
          </a:ln>
        </p:spPr>
      </p:pic>
      <p:pic>
        <p:nvPicPr>
          <p:cNvPr id="5" name="Picture 4">
            <a:extLst>
              <a:ext uri="{FF2B5EF4-FFF2-40B4-BE49-F238E27FC236}">
                <a16:creationId xmlns:a16="http://schemas.microsoft.com/office/drawing/2014/main" id="{1429FF92-4929-432D-A4C4-0D740F74F099}"/>
              </a:ext>
            </a:extLst>
          </p:cNvPr>
          <p:cNvPicPr>
            <a:picLocks noChangeAspect="1"/>
          </p:cNvPicPr>
          <p:nvPr/>
        </p:nvPicPr>
        <p:blipFill>
          <a:blip r:embed="rId4"/>
          <a:stretch>
            <a:fillRect/>
          </a:stretch>
        </p:blipFill>
        <p:spPr>
          <a:xfrm>
            <a:off x="1506339" y="3026104"/>
            <a:ext cx="6131321" cy="3267006"/>
          </a:xfrm>
          <a:prstGeom prst="rect">
            <a:avLst/>
          </a:prstGeom>
          <a:ln>
            <a:solidFill>
              <a:schemeClr val="tx1"/>
            </a:solidFill>
          </a:ln>
        </p:spPr>
      </p:pic>
    </p:spTree>
    <p:extLst>
      <p:ext uri="{BB962C8B-B14F-4D97-AF65-F5344CB8AC3E}">
        <p14:creationId xmlns:p14="http://schemas.microsoft.com/office/powerpoint/2010/main" val="287657276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87917"/>
            <a:ext cx="8140148" cy="602287"/>
          </a:xfrm>
          <a:prstGeom prst="rect">
            <a:avLst/>
          </a:prstGeom>
          <a:noFill/>
          <a:ln>
            <a:noFill/>
          </a:ln>
        </p:spPr>
        <p:txBody>
          <a:bodyPr lIns="90000" tIns="45000" rIns="90000" bIns="45000" anchor="ctr"/>
          <a:lstStyle/>
          <a:p>
            <a:pPr algn="ctr">
              <a:lnSpc>
                <a:spcPct val="100000"/>
              </a:lnSpc>
            </a:pPr>
            <a:r>
              <a:rPr lang="en-US" sz="2400" b="1" dirty="0">
                <a:latin typeface="Courier New" panose="02070309020205020404" pitchFamily="49" charset="0"/>
                <a:cs typeface="Courier New" panose="02070309020205020404" pitchFamily="49" charset="0"/>
              </a:rPr>
              <a:t>Windows VM Installation</a:t>
            </a:r>
            <a:endParaRPr sz="2400" dirty="0">
              <a:latin typeface="Courier New" panose="02070309020205020404" pitchFamily="49" charset="0"/>
              <a:cs typeface="Courier New" panose="02070309020205020404" pitchFamily="49" charset="0"/>
            </a:endParaRPr>
          </a:p>
        </p:txBody>
      </p:sp>
      <p:pic>
        <p:nvPicPr>
          <p:cNvPr id="2" name="Picture 1">
            <a:extLst>
              <a:ext uri="{FF2B5EF4-FFF2-40B4-BE49-F238E27FC236}">
                <a16:creationId xmlns:a16="http://schemas.microsoft.com/office/drawing/2014/main" id="{046FDAC2-0C93-49B9-9AD8-C356E7CA7E98}"/>
              </a:ext>
            </a:extLst>
          </p:cNvPr>
          <p:cNvPicPr>
            <a:picLocks noChangeAspect="1"/>
          </p:cNvPicPr>
          <p:nvPr/>
        </p:nvPicPr>
        <p:blipFill rotWithShape="1">
          <a:blip r:embed="rId2"/>
          <a:srcRect l="18247" t="9358" r="38660" b="27778"/>
          <a:stretch/>
        </p:blipFill>
        <p:spPr>
          <a:xfrm>
            <a:off x="2688474" y="900052"/>
            <a:ext cx="3767052" cy="3091146"/>
          </a:xfrm>
          <a:prstGeom prst="rect">
            <a:avLst/>
          </a:prstGeom>
          <a:ln>
            <a:solidFill>
              <a:schemeClr val="tx1"/>
            </a:solidFill>
          </a:ln>
        </p:spPr>
      </p:pic>
      <p:pic>
        <p:nvPicPr>
          <p:cNvPr id="6" name="Picture 5">
            <a:extLst>
              <a:ext uri="{FF2B5EF4-FFF2-40B4-BE49-F238E27FC236}">
                <a16:creationId xmlns:a16="http://schemas.microsoft.com/office/drawing/2014/main" id="{7D5236E6-881D-482F-80DA-AE308AF23470}"/>
              </a:ext>
            </a:extLst>
          </p:cNvPr>
          <p:cNvPicPr>
            <a:picLocks noChangeAspect="1"/>
          </p:cNvPicPr>
          <p:nvPr/>
        </p:nvPicPr>
        <p:blipFill>
          <a:blip r:embed="rId3"/>
          <a:stretch>
            <a:fillRect/>
          </a:stretch>
        </p:blipFill>
        <p:spPr>
          <a:xfrm>
            <a:off x="2253104" y="4314569"/>
            <a:ext cx="4637792" cy="2276403"/>
          </a:xfrm>
          <a:prstGeom prst="rect">
            <a:avLst/>
          </a:prstGeom>
          <a:ln>
            <a:solidFill>
              <a:schemeClr val="tx1"/>
            </a:solidFill>
          </a:ln>
        </p:spPr>
      </p:pic>
    </p:spTree>
    <p:extLst>
      <p:ext uri="{BB962C8B-B14F-4D97-AF65-F5344CB8AC3E}">
        <p14:creationId xmlns:p14="http://schemas.microsoft.com/office/powerpoint/2010/main" val="298139137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87917"/>
            <a:ext cx="8140148" cy="602287"/>
          </a:xfrm>
          <a:prstGeom prst="rect">
            <a:avLst/>
          </a:prstGeom>
          <a:noFill/>
          <a:ln>
            <a:noFill/>
          </a:ln>
        </p:spPr>
        <p:txBody>
          <a:bodyPr lIns="90000" tIns="45000" rIns="90000" bIns="45000" anchor="ctr"/>
          <a:lstStyle/>
          <a:p>
            <a:pPr algn="ctr">
              <a:lnSpc>
                <a:spcPct val="100000"/>
              </a:lnSpc>
            </a:pPr>
            <a:r>
              <a:rPr lang="en-US" sz="2400" b="1" dirty="0">
                <a:latin typeface="Courier New" panose="02070309020205020404" pitchFamily="49" charset="0"/>
                <a:cs typeface="Courier New" panose="02070309020205020404" pitchFamily="49" charset="0"/>
              </a:rPr>
              <a:t>Windows VM Installation Settings</a:t>
            </a:r>
            <a:endParaRPr sz="2400" dirty="0">
              <a:latin typeface="Courier New" panose="02070309020205020404" pitchFamily="49" charset="0"/>
              <a:cs typeface="Courier New" panose="02070309020205020404" pitchFamily="49" charset="0"/>
            </a:endParaRPr>
          </a:p>
        </p:txBody>
      </p:sp>
      <p:pic>
        <p:nvPicPr>
          <p:cNvPr id="3" name="Picture 2">
            <a:extLst>
              <a:ext uri="{FF2B5EF4-FFF2-40B4-BE49-F238E27FC236}">
                <a16:creationId xmlns:a16="http://schemas.microsoft.com/office/drawing/2014/main" id="{715FA00D-018D-40C2-A814-675424E70B06}"/>
              </a:ext>
            </a:extLst>
          </p:cNvPr>
          <p:cNvPicPr>
            <a:picLocks noChangeAspect="1"/>
          </p:cNvPicPr>
          <p:nvPr/>
        </p:nvPicPr>
        <p:blipFill>
          <a:blip r:embed="rId2"/>
          <a:stretch>
            <a:fillRect/>
          </a:stretch>
        </p:blipFill>
        <p:spPr>
          <a:xfrm>
            <a:off x="2896092" y="895596"/>
            <a:ext cx="3351817" cy="1628220"/>
          </a:xfrm>
          <a:prstGeom prst="rect">
            <a:avLst/>
          </a:prstGeom>
          <a:ln>
            <a:solidFill>
              <a:schemeClr val="tx1"/>
            </a:solidFill>
          </a:ln>
        </p:spPr>
      </p:pic>
      <p:pic>
        <p:nvPicPr>
          <p:cNvPr id="4" name="Picture 3">
            <a:extLst>
              <a:ext uri="{FF2B5EF4-FFF2-40B4-BE49-F238E27FC236}">
                <a16:creationId xmlns:a16="http://schemas.microsoft.com/office/drawing/2014/main" id="{DA52B85F-052B-4B84-9702-9223B42AEE66}"/>
              </a:ext>
            </a:extLst>
          </p:cNvPr>
          <p:cNvPicPr>
            <a:picLocks noChangeAspect="1"/>
          </p:cNvPicPr>
          <p:nvPr/>
        </p:nvPicPr>
        <p:blipFill>
          <a:blip r:embed="rId3"/>
          <a:stretch>
            <a:fillRect/>
          </a:stretch>
        </p:blipFill>
        <p:spPr>
          <a:xfrm>
            <a:off x="2780392" y="2835472"/>
            <a:ext cx="3583216" cy="3793993"/>
          </a:xfrm>
          <a:prstGeom prst="rect">
            <a:avLst/>
          </a:prstGeom>
          <a:ln>
            <a:solidFill>
              <a:schemeClr val="tx1"/>
            </a:solidFill>
          </a:ln>
        </p:spPr>
      </p:pic>
    </p:spTree>
    <p:extLst>
      <p:ext uri="{BB962C8B-B14F-4D97-AF65-F5344CB8AC3E}">
        <p14:creationId xmlns:p14="http://schemas.microsoft.com/office/powerpoint/2010/main" val="160163903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87917"/>
            <a:ext cx="8140148" cy="602287"/>
          </a:xfrm>
          <a:prstGeom prst="rect">
            <a:avLst/>
          </a:prstGeom>
          <a:noFill/>
          <a:ln>
            <a:noFill/>
          </a:ln>
        </p:spPr>
        <p:txBody>
          <a:bodyPr lIns="90000" tIns="45000" rIns="90000" bIns="45000" anchor="ctr"/>
          <a:lstStyle/>
          <a:p>
            <a:pPr algn="ctr">
              <a:lnSpc>
                <a:spcPct val="100000"/>
              </a:lnSpc>
            </a:pPr>
            <a:r>
              <a:rPr lang="en-US" sz="2400" b="1" dirty="0">
                <a:latin typeface="Courier New" panose="02070309020205020404" pitchFamily="49" charset="0"/>
                <a:cs typeface="Courier New" panose="02070309020205020404" pitchFamily="49" charset="0"/>
              </a:rPr>
              <a:t>Windows VM Installation (</a:t>
            </a:r>
            <a:r>
              <a:rPr lang="en-US" sz="2400" b="1" dirty="0" err="1">
                <a:latin typeface="Courier New" panose="02070309020205020404" pitchFamily="49" charset="0"/>
                <a:cs typeface="Courier New" panose="02070309020205020404" pitchFamily="49" charset="0"/>
              </a:rPr>
              <a:t>con’t</a:t>
            </a:r>
            <a:r>
              <a:rPr lang="en-US" sz="2400" b="1" dirty="0">
                <a:latin typeface="Courier New" panose="02070309020205020404" pitchFamily="49" charset="0"/>
                <a:cs typeface="Courier New" panose="02070309020205020404" pitchFamily="49" charset="0"/>
              </a:rPr>
              <a:t>)</a:t>
            </a:r>
            <a:endParaRPr sz="2400" dirty="0">
              <a:latin typeface="Courier New" panose="02070309020205020404" pitchFamily="49" charset="0"/>
              <a:cs typeface="Courier New" panose="02070309020205020404" pitchFamily="49" charset="0"/>
            </a:endParaRPr>
          </a:p>
        </p:txBody>
      </p:sp>
      <p:pic>
        <p:nvPicPr>
          <p:cNvPr id="3" name="Picture 2">
            <a:extLst>
              <a:ext uri="{FF2B5EF4-FFF2-40B4-BE49-F238E27FC236}">
                <a16:creationId xmlns:a16="http://schemas.microsoft.com/office/drawing/2014/main" id="{715FA00D-018D-40C2-A814-675424E70B06}"/>
              </a:ext>
            </a:extLst>
          </p:cNvPr>
          <p:cNvPicPr>
            <a:picLocks noChangeAspect="1"/>
          </p:cNvPicPr>
          <p:nvPr/>
        </p:nvPicPr>
        <p:blipFill>
          <a:blip r:embed="rId2"/>
          <a:stretch>
            <a:fillRect/>
          </a:stretch>
        </p:blipFill>
        <p:spPr>
          <a:xfrm>
            <a:off x="3037493" y="816924"/>
            <a:ext cx="3351817" cy="1628220"/>
          </a:xfrm>
          <a:prstGeom prst="rect">
            <a:avLst/>
          </a:prstGeom>
          <a:ln>
            <a:solidFill>
              <a:schemeClr val="tx1"/>
            </a:solidFill>
          </a:ln>
        </p:spPr>
      </p:pic>
      <p:pic>
        <p:nvPicPr>
          <p:cNvPr id="4" name="Picture 3">
            <a:extLst>
              <a:ext uri="{FF2B5EF4-FFF2-40B4-BE49-F238E27FC236}">
                <a16:creationId xmlns:a16="http://schemas.microsoft.com/office/drawing/2014/main" id="{DA52B85F-052B-4B84-9702-9223B42AEE66}"/>
              </a:ext>
            </a:extLst>
          </p:cNvPr>
          <p:cNvPicPr>
            <a:picLocks noChangeAspect="1"/>
          </p:cNvPicPr>
          <p:nvPr/>
        </p:nvPicPr>
        <p:blipFill>
          <a:blip r:embed="rId3"/>
          <a:stretch>
            <a:fillRect/>
          </a:stretch>
        </p:blipFill>
        <p:spPr>
          <a:xfrm>
            <a:off x="2921794" y="2826045"/>
            <a:ext cx="3583216" cy="3793993"/>
          </a:xfrm>
          <a:prstGeom prst="rect">
            <a:avLst/>
          </a:prstGeom>
          <a:ln>
            <a:solidFill>
              <a:schemeClr val="tx1"/>
            </a:solidFill>
          </a:ln>
        </p:spPr>
      </p:pic>
    </p:spTree>
    <p:extLst>
      <p:ext uri="{BB962C8B-B14F-4D97-AF65-F5344CB8AC3E}">
        <p14:creationId xmlns:p14="http://schemas.microsoft.com/office/powerpoint/2010/main" val="68845971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2760461"/>
            <a:ext cx="8915400" cy="1337078"/>
          </a:xfrm>
        </p:spPr>
        <p:txBody>
          <a:bodyPr/>
          <a:lstStyle/>
          <a:p>
            <a:pPr algn="ctr"/>
            <a:r>
              <a:rPr lang="en-US" sz="2800" b="1" dirty="0">
                <a:latin typeface="Courier New" panose="02070309020205020404" pitchFamily="49" charset="0"/>
                <a:cs typeface="Courier New" panose="02070309020205020404" pitchFamily="49" charset="0"/>
              </a:rPr>
              <a:t>Project #1 Questions</a:t>
            </a:r>
          </a:p>
        </p:txBody>
      </p:sp>
    </p:spTree>
    <p:extLst>
      <p:ext uri="{BB962C8B-B14F-4D97-AF65-F5344CB8AC3E}">
        <p14:creationId xmlns:p14="http://schemas.microsoft.com/office/powerpoint/2010/main" val="4023387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87917"/>
            <a:ext cx="8140148" cy="602287"/>
          </a:xfrm>
          <a:prstGeom prst="rect">
            <a:avLst/>
          </a:prstGeom>
          <a:noFill/>
          <a:ln>
            <a:noFill/>
          </a:ln>
        </p:spPr>
        <p:txBody>
          <a:bodyPr lIns="90000" tIns="45000" rIns="90000" bIns="45000" anchor="ctr"/>
          <a:lstStyle/>
          <a:p>
            <a:pPr algn="ctr">
              <a:lnSpc>
                <a:spcPct val="100000"/>
              </a:lnSpc>
            </a:pPr>
            <a:r>
              <a:rPr lang="en-US" sz="2400" b="1" dirty="0">
                <a:latin typeface="Courier New" panose="02070309020205020404" pitchFamily="49" charset="0"/>
                <a:cs typeface="Courier New" panose="02070309020205020404" pitchFamily="49" charset="0"/>
              </a:rPr>
              <a:t>Windows VM Installation (</a:t>
            </a:r>
            <a:r>
              <a:rPr lang="en-US" sz="2400" b="1" dirty="0" err="1">
                <a:latin typeface="Courier New" panose="02070309020205020404" pitchFamily="49" charset="0"/>
                <a:cs typeface="Courier New" panose="02070309020205020404" pitchFamily="49" charset="0"/>
              </a:rPr>
              <a:t>con’t</a:t>
            </a:r>
            <a:r>
              <a:rPr lang="en-US" sz="2400" b="1" dirty="0">
                <a:latin typeface="Courier New" panose="02070309020205020404" pitchFamily="49" charset="0"/>
                <a:cs typeface="Courier New" panose="02070309020205020404" pitchFamily="49" charset="0"/>
              </a:rPr>
              <a:t>)</a:t>
            </a:r>
            <a:endParaRPr sz="2400" dirty="0">
              <a:latin typeface="Courier New" panose="02070309020205020404" pitchFamily="49" charset="0"/>
              <a:cs typeface="Courier New" panose="02070309020205020404" pitchFamily="49" charset="0"/>
            </a:endParaRPr>
          </a:p>
        </p:txBody>
      </p:sp>
      <p:pic>
        <p:nvPicPr>
          <p:cNvPr id="2" name="Picture 1">
            <a:extLst>
              <a:ext uri="{FF2B5EF4-FFF2-40B4-BE49-F238E27FC236}">
                <a16:creationId xmlns:a16="http://schemas.microsoft.com/office/drawing/2014/main" id="{85AACA10-E9D9-45C8-AD10-61645F77F09D}"/>
              </a:ext>
            </a:extLst>
          </p:cNvPr>
          <p:cNvPicPr>
            <a:picLocks noChangeAspect="1"/>
          </p:cNvPicPr>
          <p:nvPr/>
        </p:nvPicPr>
        <p:blipFill>
          <a:blip r:embed="rId2"/>
          <a:stretch>
            <a:fillRect/>
          </a:stretch>
        </p:blipFill>
        <p:spPr>
          <a:xfrm>
            <a:off x="263004" y="1661572"/>
            <a:ext cx="3339224" cy="3534855"/>
          </a:xfrm>
          <a:prstGeom prst="rect">
            <a:avLst/>
          </a:prstGeom>
          <a:ln>
            <a:solidFill>
              <a:schemeClr val="tx1"/>
            </a:solidFill>
          </a:ln>
        </p:spPr>
      </p:pic>
      <p:sp>
        <p:nvSpPr>
          <p:cNvPr id="5" name="Rectangle 4">
            <a:extLst>
              <a:ext uri="{FF2B5EF4-FFF2-40B4-BE49-F238E27FC236}">
                <a16:creationId xmlns:a16="http://schemas.microsoft.com/office/drawing/2014/main" id="{29559A15-296C-4249-8DA6-08B88D9E92CE}"/>
              </a:ext>
            </a:extLst>
          </p:cNvPr>
          <p:cNvSpPr/>
          <p:nvPr/>
        </p:nvSpPr>
        <p:spPr>
          <a:xfrm>
            <a:off x="363028" y="3970942"/>
            <a:ext cx="1187777" cy="301658"/>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2AA2A8-AC24-47BE-9434-73279F853012}"/>
              </a:ext>
            </a:extLst>
          </p:cNvPr>
          <p:cNvPicPr>
            <a:picLocks noChangeAspect="1"/>
          </p:cNvPicPr>
          <p:nvPr/>
        </p:nvPicPr>
        <p:blipFill>
          <a:blip r:embed="rId3"/>
          <a:stretch>
            <a:fillRect/>
          </a:stretch>
        </p:blipFill>
        <p:spPr>
          <a:xfrm>
            <a:off x="4572000" y="1246695"/>
            <a:ext cx="4402006" cy="4364610"/>
          </a:xfrm>
          <a:prstGeom prst="rect">
            <a:avLst/>
          </a:prstGeom>
          <a:ln>
            <a:solidFill>
              <a:schemeClr val="tx1"/>
            </a:solidFill>
          </a:ln>
        </p:spPr>
      </p:pic>
      <p:sp>
        <p:nvSpPr>
          <p:cNvPr id="7" name="Arrow: Right 6">
            <a:extLst>
              <a:ext uri="{FF2B5EF4-FFF2-40B4-BE49-F238E27FC236}">
                <a16:creationId xmlns:a16="http://schemas.microsoft.com/office/drawing/2014/main" id="{7340440D-0A3E-4ADC-879F-2894A58AB0B0}"/>
              </a:ext>
            </a:extLst>
          </p:cNvPr>
          <p:cNvSpPr/>
          <p:nvPr/>
        </p:nvSpPr>
        <p:spPr>
          <a:xfrm>
            <a:off x="3742441" y="3044858"/>
            <a:ext cx="697584" cy="46191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115521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2760461"/>
            <a:ext cx="8915400" cy="1337078"/>
          </a:xfrm>
        </p:spPr>
        <p:txBody>
          <a:bodyPr/>
          <a:lstStyle/>
          <a:p>
            <a:pPr algn="ctr"/>
            <a:r>
              <a:rPr lang="en-US" sz="2800" b="1" dirty="0">
                <a:latin typeface="Courier New" panose="02070309020205020404" pitchFamily="49" charset="0"/>
                <a:cs typeface="Courier New" panose="02070309020205020404" pitchFamily="49" charset="0"/>
              </a:rPr>
              <a:t>Windows Operating System Forensics</a:t>
            </a:r>
          </a:p>
        </p:txBody>
      </p:sp>
    </p:spTree>
    <p:extLst>
      <p:ext uri="{BB962C8B-B14F-4D97-AF65-F5344CB8AC3E}">
        <p14:creationId xmlns:p14="http://schemas.microsoft.com/office/powerpoint/2010/main" val="2695700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87917"/>
            <a:ext cx="8140148" cy="602287"/>
          </a:xfrm>
          <a:prstGeom prst="rect">
            <a:avLst/>
          </a:prstGeom>
          <a:noFill/>
          <a:ln>
            <a:noFill/>
          </a:ln>
        </p:spPr>
        <p:txBody>
          <a:bodyPr lIns="90000" tIns="45000" rIns="90000" bIns="45000" anchor="ctr"/>
          <a:lstStyle/>
          <a:p>
            <a:pPr algn="ctr">
              <a:lnSpc>
                <a:spcPct val="100000"/>
              </a:lnSpc>
            </a:pPr>
            <a:r>
              <a:rPr lang="en-US" sz="2400" b="1" dirty="0">
                <a:latin typeface="Courier New" panose="02070309020205020404" pitchFamily="49" charset="0"/>
                <a:cs typeface="Courier New" panose="02070309020205020404" pitchFamily="49" charset="0"/>
              </a:rPr>
              <a:t>Windows Forensics Best Practices</a:t>
            </a:r>
            <a:endParaRPr sz="2400"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82B572BB-1029-4E30-B7C9-1D200FAEB91D}"/>
              </a:ext>
            </a:extLst>
          </p:cNvPr>
          <p:cNvSpPr/>
          <p:nvPr/>
        </p:nvSpPr>
        <p:spPr>
          <a:xfrm>
            <a:off x="116452" y="723176"/>
            <a:ext cx="8911095" cy="2293402"/>
          </a:xfrm>
          <a:prstGeom prst="rect">
            <a:avLst/>
          </a:prstGeom>
          <a:noFill/>
          <a:ln>
            <a:noFill/>
          </a:ln>
        </p:spPr>
        <p:txBody>
          <a:bodyPr lIns="90000" tIns="45000" rIns="90000" bIns="45000"/>
          <a:lstStyle/>
          <a:p>
            <a:pPr>
              <a:lnSpc>
                <a:spcPct val="100000"/>
              </a:lnSpc>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There are numerous sources for Windows forensics best practices from security experts in numerous fields</a:t>
            </a:r>
          </a:p>
          <a:p>
            <a:pPr>
              <a:lnSpc>
                <a:spcPct val="100000"/>
              </a:lnSpc>
              <a:buFont typeface="Wingdings" charset="2"/>
              <a:buChar char=""/>
            </a:pPr>
            <a:endParaRPr lang="en-US"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Many sources are compiled with security testing in mind:</a:t>
            </a:r>
          </a:p>
          <a:p>
            <a:pPr lvl="1">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SANS DFIR</a:t>
            </a:r>
          </a:p>
          <a:p>
            <a:pPr lvl="1">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SANS Reading Room</a:t>
            </a:r>
          </a:p>
          <a:p>
            <a:pPr lvl="1">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Windows Forensics Best Practices</a:t>
            </a:r>
          </a:p>
          <a:p>
            <a:pPr lvl="1">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Forensics Legal Considerations</a:t>
            </a:r>
          </a:p>
        </p:txBody>
      </p:sp>
      <p:pic>
        <p:nvPicPr>
          <p:cNvPr id="2" name="Picture 1">
            <a:extLst>
              <a:ext uri="{FF2B5EF4-FFF2-40B4-BE49-F238E27FC236}">
                <a16:creationId xmlns:a16="http://schemas.microsoft.com/office/drawing/2014/main" id="{EBD98F4B-7C98-486B-BE12-C8FCF316973F}"/>
              </a:ext>
            </a:extLst>
          </p:cNvPr>
          <p:cNvPicPr>
            <a:picLocks noChangeAspect="1"/>
          </p:cNvPicPr>
          <p:nvPr/>
        </p:nvPicPr>
        <p:blipFill>
          <a:blip r:embed="rId2"/>
          <a:stretch>
            <a:fillRect/>
          </a:stretch>
        </p:blipFill>
        <p:spPr>
          <a:xfrm>
            <a:off x="6910322" y="2353980"/>
            <a:ext cx="2098370" cy="2710937"/>
          </a:xfrm>
          <a:prstGeom prst="rect">
            <a:avLst/>
          </a:prstGeom>
          <a:ln>
            <a:solidFill>
              <a:schemeClr val="tx1"/>
            </a:solidFill>
          </a:ln>
        </p:spPr>
      </p:pic>
      <p:pic>
        <p:nvPicPr>
          <p:cNvPr id="3" name="Picture 2">
            <a:extLst>
              <a:ext uri="{FF2B5EF4-FFF2-40B4-BE49-F238E27FC236}">
                <a16:creationId xmlns:a16="http://schemas.microsoft.com/office/drawing/2014/main" id="{CA10065A-30D9-422C-9277-D7C689EC3889}"/>
              </a:ext>
            </a:extLst>
          </p:cNvPr>
          <p:cNvPicPr>
            <a:picLocks noChangeAspect="1"/>
          </p:cNvPicPr>
          <p:nvPr/>
        </p:nvPicPr>
        <p:blipFill>
          <a:blip r:embed="rId3"/>
          <a:stretch>
            <a:fillRect/>
          </a:stretch>
        </p:blipFill>
        <p:spPr>
          <a:xfrm>
            <a:off x="5364386" y="3644775"/>
            <a:ext cx="2002636" cy="3050947"/>
          </a:xfrm>
          <a:prstGeom prst="rect">
            <a:avLst/>
          </a:prstGeom>
          <a:ln>
            <a:solidFill>
              <a:schemeClr val="tx1"/>
            </a:solidFill>
          </a:ln>
        </p:spPr>
      </p:pic>
      <p:pic>
        <p:nvPicPr>
          <p:cNvPr id="4" name="Picture 3">
            <a:extLst>
              <a:ext uri="{FF2B5EF4-FFF2-40B4-BE49-F238E27FC236}">
                <a16:creationId xmlns:a16="http://schemas.microsoft.com/office/drawing/2014/main" id="{EF2F0DDD-4E0D-4A27-AFE2-4B876C793384}"/>
              </a:ext>
            </a:extLst>
          </p:cNvPr>
          <p:cNvPicPr>
            <a:picLocks noChangeAspect="1"/>
          </p:cNvPicPr>
          <p:nvPr/>
        </p:nvPicPr>
        <p:blipFill>
          <a:blip r:embed="rId4"/>
          <a:stretch>
            <a:fillRect/>
          </a:stretch>
        </p:blipFill>
        <p:spPr>
          <a:xfrm>
            <a:off x="3996000" y="3334832"/>
            <a:ext cx="2020481" cy="2491721"/>
          </a:xfrm>
          <a:prstGeom prst="rect">
            <a:avLst/>
          </a:prstGeom>
          <a:ln>
            <a:solidFill>
              <a:schemeClr val="tx1"/>
            </a:solidFill>
          </a:ln>
        </p:spPr>
      </p:pic>
      <p:pic>
        <p:nvPicPr>
          <p:cNvPr id="5" name="Picture 4">
            <a:extLst>
              <a:ext uri="{FF2B5EF4-FFF2-40B4-BE49-F238E27FC236}">
                <a16:creationId xmlns:a16="http://schemas.microsoft.com/office/drawing/2014/main" id="{1525E571-3F87-4115-A799-1A325FB41168}"/>
              </a:ext>
            </a:extLst>
          </p:cNvPr>
          <p:cNvPicPr>
            <a:picLocks noChangeAspect="1"/>
          </p:cNvPicPr>
          <p:nvPr/>
        </p:nvPicPr>
        <p:blipFill>
          <a:blip r:embed="rId5"/>
          <a:stretch>
            <a:fillRect/>
          </a:stretch>
        </p:blipFill>
        <p:spPr>
          <a:xfrm>
            <a:off x="2383118" y="4097822"/>
            <a:ext cx="1850178" cy="2575855"/>
          </a:xfrm>
          <a:prstGeom prst="rect">
            <a:avLst/>
          </a:prstGeom>
          <a:ln>
            <a:solidFill>
              <a:schemeClr val="tx1"/>
            </a:solidFill>
          </a:ln>
        </p:spPr>
      </p:pic>
      <p:pic>
        <p:nvPicPr>
          <p:cNvPr id="7" name="Picture 6">
            <a:extLst>
              <a:ext uri="{FF2B5EF4-FFF2-40B4-BE49-F238E27FC236}">
                <a16:creationId xmlns:a16="http://schemas.microsoft.com/office/drawing/2014/main" id="{F6DC5A31-B8E9-4B14-AFDB-DFA109466277}"/>
              </a:ext>
            </a:extLst>
          </p:cNvPr>
          <p:cNvPicPr>
            <a:picLocks noChangeAspect="1"/>
          </p:cNvPicPr>
          <p:nvPr/>
        </p:nvPicPr>
        <p:blipFill>
          <a:blip r:embed="rId6"/>
          <a:stretch>
            <a:fillRect/>
          </a:stretch>
        </p:blipFill>
        <p:spPr>
          <a:xfrm>
            <a:off x="371188" y="3216724"/>
            <a:ext cx="2170446" cy="2815598"/>
          </a:xfrm>
          <a:prstGeom prst="rect">
            <a:avLst/>
          </a:prstGeom>
          <a:ln>
            <a:solidFill>
              <a:schemeClr val="tx1"/>
            </a:solidFill>
          </a:ln>
        </p:spPr>
      </p:pic>
    </p:spTree>
    <p:extLst>
      <p:ext uri="{BB962C8B-B14F-4D97-AF65-F5344CB8AC3E}">
        <p14:creationId xmlns:p14="http://schemas.microsoft.com/office/powerpoint/2010/main" val="162130125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87917"/>
            <a:ext cx="8140148" cy="602287"/>
          </a:xfrm>
          <a:prstGeom prst="rect">
            <a:avLst/>
          </a:prstGeom>
          <a:noFill/>
          <a:ln>
            <a:noFill/>
          </a:ln>
        </p:spPr>
        <p:txBody>
          <a:bodyPr lIns="90000" tIns="45000" rIns="90000" bIns="45000" anchor="ctr"/>
          <a:lstStyle/>
          <a:p>
            <a:pPr algn="ctr">
              <a:lnSpc>
                <a:spcPct val="100000"/>
              </a:lnSpc>
            </a:pPr>
            <a:r>
              <a:rPr lang="en-US" sz="2400" b="1" dirty="0">
                <a:latin typeface="Courier New" panose="02070309020205020404" pitchFamily="49" charset="0"/>
                <a:cs typeface="Courier New" panose="02070309020205020404" pitchFamily="49" charset="0"/>
              </a:rPr>
              <a:t>Windows Forensics Best Practices</a:t>
            </a:r>
            <a:endParaRPr sz="2400"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82B572BB-1029-4E30-B7C9-1D200FAEB91D}"/>
              </a:ext>
            </a:extLst>
          </p:cNvPr>
          <p:cNvSpPr/>
          <p:nvPr/>
        </p:nvSpPr>
        <p:spPr>
          <a:xfrm>
            <a:off x="116452" y="1156811"/>
            <a:ext cx="8911095" cy="4791505"/>
          </a:xfrm>
          <a:prstGeom prst="rect">
            <a:avLst/>
          </a:prstGeom>
          <a:noFill/>
          <a:ln>
            <a:noFill/>
          </a:ln>
        </p:spPr>
        <p:txBody>
          <a:bodyPr lIns="90000" tIns="45000" rIns="90000" bIns="45000"/>
          <a:lstStyle/>
          <a:p>
            <a:pPr>
              <a:lnSpc>
                <a:spcPct val="100000"/>
              </a:lnSpc>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Utilizing best practices specified in the Windows Responses Guide, we can classify forensic and response activities into the following steps:</a:t>
            </a:r>
          </a:p>
          <a:p>
            <a:pPr marL="742950" lvl="1" indent="-28575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Conduct Initial Response</a:t>
            </a:r>
          </a:p>
          <a:p>
            <a:pPr marL="742950" lvl="1" indent="-28575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Evidence Gathering</a:t>
            </a:r>
          </a:p>
          <a:p>
            <a:pPr marL="742950" lvl="1" indent="-28575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Protect Volatile Information</a:t>
            </a:r>
          </a:p>
          <a:p>
            <a:pPr marL="742950" lvl="1" indent="-28575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Create a Forensics Response Toolkit</a:t>
            </a:r>
          </a:p>
          <a:p>
            <a:pPr marL="742950" lvl="1" indent="-28575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Gather Physical &amp; Digital Evidence</a:t>
            </a:r>
          </a:p>
          <a:p>
            <a:pPr marL="742950" lvl="1" indent="-28575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Script Data Collection</a:t>
            </a:r>
          </a:p>
          <a:p>
            <a:pPr marL="742950" lvl="1" indent="-28575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Identify Footprints</a:t>
            </a:r>
          </a:p>
          <a:p>
            <a:pPr marL="285750" indent="-285750">
              <a:buFont typeface="Wingdings" panose="05000000000000000000" pitchFamily="2" charset="2"/>
              <a:buChar char="ü"/>
            </a:pPr>
            <a:endParaRPr lang="en-US" b="1" dirty="0">
              <a:solidFill>
                <a:srgbClr val="000000"/>
              </a:solidFill>
              <a:latin typeface="Courier New" panose="02070309020205020404" pitchFamily="49" charset="0"/>
              <a:cs typeface="Courier New" panose="02070309020205020404" pitchFamily="49" charset="0"/>
            </a:endParaRPr>
          </a:p>
          <a:p>
            <a:pPr marL="285750" indent="-285750">
              <a:buFont typeface="Wingdings" panose="05000000000000000000" pitchFamily="2" charset="2"/>
              <a:buChar char="Ø"/>
            </a:pPr>
            <a:r>
              <a:rPr lang="en-US" b="1" dirty="0">
                <a:solidFill>
                  <a:srgbClr val="000000"/>
                </a:solidFill>
                <a:latin typeface="Courier New" panose="02070309020205020404" pitchFamily="49" charset="0"/>
                <a:cs typeface="Courier New" panose="02070309020205020404" pitchFamily="49" charset="0"/>
              </a:rPr>
              <a:t>Before a forensic event occurs organizations should have steps fully implemented through:</a:t>
            </a:r>
          </a:p>
          <a:p>
            <a:pPr marL="742950" lvl="1" indent="-28575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Response Policy</a:t>
            </a:r>
          </a:p>
          <a:p>
            <a:pPr marL="742950" lvl="1" indent="-28575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Subject Matter Expertise</a:t>
            </a:r>
          </a:p>
          <a:p>
            <a:pPr marL="742950" lvl="1" indent="-28575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Personnel Training</a:t>
            </a:r>
          </a:p>
          <a:p>
            <a:pPr marL="742950" lvl="1" indent="-28575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Forensic Testing Environment</a:t>
            </a:r>
          </a:p>
          <a:p>
            <a:pPr marL="742950" lvl="1" indent="-28575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Organizational Exercises</a:t>
            </a:r>
          </a:p>
          <a:p>
            <a:pPr marL="742950" lvl="1" indent="-285750">
              <a:buFont typeface="Wingdings" panose="05000000000000000000" pitchFamily="2" charset="2"/>
              <a:buChar char="ü"/>
            </a:pPr>
            <a:endParaRPr lang="en-US" b="1" dirty="0">
              <a:solidFill>
                <a:srgbClr val="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2961110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87917"/>
            <a:ext cx="8140148" cy="602287"/>
          </a:xfrm>
          <a:prstGeom prst="rect">
            <a:avLst/>
          </a:prstGeom>
          <a:noFill/>
          <a:ln>
            <a:noFill/>
          </a:ln>
        </p:spPr>
        <p:txBody>
          <a:bodyPr lIns="90000" tIns="45000" rIns="90000" bIns="45000" anchor="ctr"/>
          <a:lstStyle/>
          <a:p>
            <a:pPr algn="ctr">
              <a:lnSpc>
                <a:spcPct val="100000"/>
              </a:lnSpc>
            </a:pPr>
            <a:r>
              <a:rPr lang="en-US" sz="2400" b="1" dirty="0">
                <a:latin typeface="Courier New" panose="02070309020205020404" pitchFamily="49" charset="0"/>
                <a:cs typeface="Courier New" panose="02070309020205020404" pitchFamily="49" charset="0"/>
              </a:rPr>
              <a:t>Conduct Initial Response</a:t>
            </a:r>
            <a:endParaRPr sz="2400"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82B572BB-1029-4E30-B7C9-1D200FAEB91D}"/>
              </a:ext>
            </a:extLst>
          </p:cNvPr>
          <p:cNvSpPr/>
          <p:nvPr/>
        </p:nvSpPr>
        <p:spPr>
          <a:xfrm>
            <a:off x="116452" y="690205"/>
            <a:ext cx="8911095" cy="5908558"/>
          </a:xfrm>
          <a:prstGeom prst="rect">
            <a:avLst/>
          </a:prstGeom>
          <a:noFill/>
          <a:ln>
            <a:noFill/>
          </a:ln>
        </p:spPr>
        <p:txBody>
          <a:bodyPr lIns="90000" tIns="45000" rIns="90000" bIns="45000"/>
          <a:lstStyle/>
          <a:p>
            <a:pPr>
              <a:lnSpc>
                <a:spcPct val="100000"/>
              </a:lnSpc>
              <a:buFont typeface="Wingdings" charset="2"/>
              <a:buChar char=""/>
            </a:pPr>
            <a:r>
              <a:rPr lang="en-US" sz="1900" b="1" dirty="0">
                <a:solidFill>
                  <a:srgbClr val="000000"/>
                </a:solidFill>
                <a:latin typeface="Courier New" panose="02070309020205020404" pitchFamily="49" charset="0"/>
                <a:cs typeface="Courier New" panose="02070309020205020404" pitchFamily="49" charset="0"/>
              </a:rPr>
              <a:t> A forensics analysis will be conducted if it has been determined that negative activity has occurred on the network</a:t>
            </a:r>
          </a:p>
          <a:p>
            <a:pPr marL="742950" lvl="1" indent="-285750">
              <a:buFont typeface="Wingdings" panose="05000000000000000000" pitchFamily="2" charset="2"/>
              <a:buChar char="ü"/>
            </a:pPr>
            <a:r>
              <a:rPr lang="en-US" sz="1900" b="1" dirty="0">
                <a:solidFill>
                  <a:srgbClr val="000000"/>
                </a:solidFill>
                <a:latin typeface="Courier New" panose="02070309020205020404" pitchFamily="49" charset="0"/>
                <a:cs typeface="Courier New" panose="02070309020205020404" pitchFamily="49" charset="0"/>
              </a:rPr>
              <a:t>Security Breach</a:t>
            </a:r>
          </a:p>
          <a:p>
            <a:pPr marL="742950" lvl="1" indent="-285750">
              <a:buFont typeface="Wingdings" panose="05000000000000000000" pitchFamily="2" charset="2"/>
              <a:buChar char="ü"/>
            </a:pPr>
            <a:r>
              <a:rPr lang="en-US" sz="1900" b="1" dirty="0">
                <a:solidFill>
                  <a:srgbClr val="000000"/>
                </a:solidFill>
                <a:latin typeface="Courier New" panose="02070309020205020404" pitchFamily="49" charset="0"/>
                <a:cs typeface="Courier New" panose="02070309020205020404" pitchFamily="49" charset="0"/>
              </a:rPr>
              <a:t>Data Exfiltration</a:t>
            </a:r>
          </a:p>
          <a:p>
            <a:pPr marL="742950" lvl="1" indent="-285750">
              <a:buFont typeface="Wingdings" panose="05000000000000000000" pitchFamily="2" charset="2"/>
              <a:buChar char="ü"/>
            </a:pPr>
            <a:r>
              <a:rPr lang="en-US" sz="1900" b="1" dirty="0">
                <a:solidFill>
                  <a:srgbClr val="000000"/>
                </a:solidFill>
                <a:latin typeface="Courier New" panose="02070309020205020404" pitchFamily="49" charset="0"/>
                <a:cs typeface="Courier New" panose="02070309020205020404" pitchFamily="49" charset="0"/>
              </a:rPr>
              <a:t>Successful Social Engineering</a:t>
            </a:r>
          </a:p>
          <a:p>
            <a:pPr marL="285750" indent="-285750">
              <a:buFont typeface="Wingdings" panose="05000000000000000000" pitchFamily="2" charset="2"/>
              <a:buChar char="ü"/>
            </a:pPr>
            <a:endParaRPr lang="en-US" sz="1900" b="1" dirty="0">
              <a:solidFill>
                <a:srgbClr val="000000"/>
              </a:solidFill>
              <a:latin typeface="Courier New" panose="02070309020205020404" pitchFamily="49" charset="0"/>
              <a:cs typeface="Courier New" panose="02070309020205020404" pitchFamily="49" charset="0"/>
            </a:endParaRPr>
          </a:p>
          <a:p>
            <a:pPr marL="285750" indent="-285750">
              <a:buFont typeface="Wingdings" panose="05000000000000000000" pitchFamily="2" charset="2"/>
              <a:buChar char="Ø"/>
            </a:pPr>
            <a:r>
              <a:rPr lang="en-US" sz="1900" b="1" dirty="0">
                <a:solidFill>
                  <a:srgbClr val="000000"/>
                </a:solidFill>
                <a:latin typeface="Courier New" panose="02070309020205020404" pitchFamily="49" charset="0"/>
                <a:cs typeface="Courier New" panose="02070309020205020404" pitchFamily="49" charset="0"/>
              </a:rPr>
              <a:t>A number of questions need to be asked during this process:</a:t>
            </a:r>
          </a:p>
          <a:p>
            <a:pPr marL="742950" lvl="1" indent="-285750">
              <a:buFont typeface="Wingdings" panose="05000000000000000000" pitchFamily="2" charset="2"/>
              <a:buChar char="ü"/>
            </a:pPr>
            <a:r>
              <a:rPr lang="en-US" sz="1900" b="1" dirty="0">
                <a:solidFill>
                  <a:srgbClr val="000000"/>
                </a:solidFill>
                <a:latin typeface="Courier New" panose="02070309020205020404" pitchFamily="49" charset="0"/>
                <a:cs typeface="Courier New" panose="02070309020205020404" pitchFamily="49" charset="0"/>
              </a:rPr>
              <a:t>Who found the incident?</a:t>
            </a:r>
          </a:p>
          <a:p>
            <a:pPr marL="742950" lvl="1" indent="-285750">
              <a:buFont typeface="Wingdings" panose="05000000000000000000" pitchFamily="2" charset="2"/>
              <a:buChar char="ü"/>
            </a:pPr>
            <a:r>
              <a:rPr lang="en-US" sz="1900" b="1" dirty="0">
                <a:solidFill>
                  <a:srgbClr val="000000"/>
                </a:solidFill>
                <a:latin typeface="Courier New" panose="02070309020205020404" pitchFamily="49" charset="0"/>
                <a:cs typeface="Courier New" panose="02070309020205020404" pitchFamily="49" charset="0"/>
              </a:rPr>
              <a:t>How was the incident discovered?</a:t>
            </a:r>
          </a:p>
          <a:p>
            <a:pPr marL="742950" lvl="1" indent="-285750">
              <a:buFont typeface="Wingdings" panose="05000000000000000000" pitchFamily="2" charset="2"/>
              <a:buChar char="ü"/>
            </a:pPr>
            <a:r>
              <a:rPr lang="en-US" sz="1900" b="1" dirty="0">
                <a:solidFill>
                  <a:srgbClr val="000000"/>
                </a:solidFill>
                <a:latin typeface="Courier New" panose="02070309020205020404" pitchFamily="49" charset="0"/>
                <a:cs typeface="Courier New" panose="02070309020205020404" pitchFamily="49" charset="0"/>
              </a:rPr>
              <a:t>When did the incident occur?</a:t>
            </a:r>
          </a:p>
          <a:p>
            <a:pPr marL="742950" lvl="1" indent="-285750">
              <a:buFont typeface="Wingdings" panose="05000000000000000000" pitchFamily="2" charset="2"/>
              <a:buChar char="ü"/>
            </a:pPr>
            <a:r>
              <a:rPr lang="en-US" sz="1900" b="1" dirty="0">
                <a:solidFill>
                  <a:srgbClr val="000000"/>
                </a:solidFill>
                <a:latin typeface="Courier New" panose="02070309020205020404" pitchFamily="49" charset="0"/>
                <a:cs typeface="Courier New" panose="02070309020205020404" pitchFamily="49" charset="0"/>
              </a:rPr>
              <a:t>What was the level of damage?</a:t>
            </a:r>
          </a:p>
          <a:p>
            <a:pPr marL="742950" lvl="1" indent="-285750">
              <a:buFont typeface="Wingdings" panose="05000000000000000000" pitchFamily="2" charset="2"/>
              <a:buChar char="ü"/>
            </a:pPr>
            <a:r>
              <a:rPr lang="en-US" sz="1900" b="1" dirty="0">
                <a:solidFill>
                  <a:srgbClr val="000000"/>
                </a:solidFill>
                <a:latin typeface="Courier New" panose="02070309020205020404" pitchFamily="49" charset="0"/>
                <a:cs typeface="Courier New" panose="02070309020205020404" pitchFamily="49" charset="0"/>
              </a:rPr>
              <a:t>Where was the attack initiated?</a:t>
            </a:r>
          </a:p>
          <a:p>
            <a:pPr marL="742950" lvl="1" indent="-285750">
              <a:buFont typeface="Wingdings" panose="05000000000000000000" pitchFamily="2" charset="2"/>
              <a:buChar char="ü"/>
            </a:pPr>
            <a:r>
              <a:rPr lang="en-US" sz="1900" b="1" dirty="0">
                <a:solidFill>
                  <a:srgbClr val="000000"/>
                </a:solidFill>
                <a:latin typeface="Courier New" panose="02070309020205020404" pitchFamily="49" charset="0"/>
                <a:cs typeface="Courier New" panose="02070309020205020404" pitchFamily="49" charset="0"/>
              </a:rPr>
              <a:t>What techniques were being used to compromise the system?</a:t>
            </a:r>
          </a:p>
          <a:p>
            <a:pPr marL="285750" indent="-285750">
              <a:buFont typeface="Wingdings" panose="05000000000000000000" pitchFamily="2" charset="2"/>
              <a:buChar char="ü"/>
            </a:pPr>
            <a:endParaRPr lang="en-US" sz="1900" b="1" dirty="0">
              <a:solidFill>
                <a:srgbClr val="000000"/>
              </a:solidFill>
              <a:latin typeface="Courier New" panose="02070309020205020404" pitchFamily="49" charset="0"/>
              <a:cs typeface="Courier New" panose="02070309020205020404" pitchFamily="49" charset="0"/>
            </a:endParaRPr>
          </a:p>
          <a:p>
            <a:pPr marL="285750" indent="-285750">
              <a:buFont typeface="Wingdings" panose="05000000000000000000" pitchFamily="2" charset="2"/>
              <a:buChar char="ü"/>
            </a:pPr>
            <a:r>
              <a:rPr lang="en-US" sz="1900" b="1" dirty="0">
                <a:solidFill>
                  <a:srgbClr val="000000"/>
                </a:solidFill>
                <a:latin typeface="Courier New" panose="02070309020205020404" pitchFamily="49" charset="0"/>
                <a:cs typeface="Courier New" panose="02070309020205020404" pitchFamily="49" charset="0"/>
              </a:rPr>
              <a:t>Before any technical solutions can be applied the organization must establish the proper scope of the investigation to be conducted and the desired results</a:t>
            </a:r>
          </a:p>
        </p:txBody>
      </p:sp>
    </p:spTree>
    <p:extLst>
      <p:ext uri="{BB962C8B-B14F-4D97-AF65-F5344CB8AC3E}">
        <p14:creationId xmlns:p14="http://schemas.microsoft.com/office/powerpoint/2010/main" val="341412839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87917"/>
            <a:ext cx="8140148" cy="602287"/>
          </a:xfrm>
          <a:prstGeom prst="rect">
            <a:avLst/>
          </a:prstGeom>
          <a:noFill/>
          <a:ln>
            <a:noFill/>
          </a:ln>
        </p:spPr>
        <p:txBody>
          <a:bodyPr lIns="90000" tIns="45000" rIns="90000" bIns="45000" anchor="ctr"/>
          <a:lstStyle/>
          <a:p>
            <a:pPr algn="ctr">
              <a:lnSpc>
                <a:spcPct val="100000"/>
              </a:lnSpc>
            </a:pPr>
            <a:r>
              <a:rPr lang="en-US" sz="2400" b="1" dirty="0">
                <a:latin typeface="Courier New" panose="02070309020205020404" pitchFamily="49" charset="0"/>
                <a:cs typeface="Courier New" panose="02070309020205020404" pitchFamily="49" charset="0"/>
              </a:rPr>
              <a:t>Evidence Gathering</a:t>
            </a:r>
            <a:endParaRPr sz="2400"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82B572BB-1029-4E30-B7C9-1D200FAEB91D}"/>
              </a:ext>
            </a:extLst>
          </p:cNvPr>
          <p:cNvSpPr/>
          <p:nvPr/>
        </p:nvSpPr>
        <p:spPr>
          <a:xfrm>
            <a:off x="107025" y="857839"/>
            <a:ext cx="8911095" cy="5693790"/>
          </a:xfrm>
          <a:prstGeom prst="rect">
            <a:avLst/>
          </a:prstGeom>
          <a:noFill/>
          <a:ln>
            <a:noFill/>
          </a:ln>
        </p:spPr>
        <p:txBody>
          <a:bodyPr lIns="90000" tIns="45000" rIns="90000" bIns="45000"/>
          <a:lstStyle/>
          <a:p>
            <a:pPr>
              <a:lnSpc>
                <a:spcPct val="100000"/>
              </a:lnSpc>
              <a:buFont typeface="Wingdings" charset="2"/>
              <a:buChar char=""/>
            </a:pPr>
            <a:r>
              <a:rPr lang="en-US" sz="1900" b="1" dirty="0">
                <a:solidFill>
                  <a:srgbClr val="000000"/>
                </a:solidFill>
                <a:latin typeface="Courier New" panose="02070309020205020404" pitchFamily="49" charset="0"/>
                <a:cs typeface="Courier New" panose="02070309020205020404" pitchFamily="49" charset="0"/>
              </a:rPr>
              <a:t> The first principle of evidence gathering is to conduct as few activities on the system as possible and maintain detailed evidence documentation to include all steps conducted</a:t>
            </a:r>
          </a:p>
          <a:p>
            <a:pPr>
              <a:lnSpc>
                <a:spcPct val="100000"/>
              </a:lnSpc>
              <a:buFont typeface="Wingdings" charset="2"/>
              <a:buChar char=""/>
            </a:pPr>
            <a:endParaRPr lang="en-US" sz="19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1900" b="1" dirty="0">
                <a:solidFill>
                  <a:srgbClr val="000000"/>
                </a:solidFill>
                <a:latin typeface="Courier New" panose="02070309020205020404" pitchFamily="49" charset="0"/>
                <a:cs typeface="Courier New" panose="02070309020205020404" pitchFamily="49" charset="0"/>
              </a:rPr>
              <a:t> Incident response and forensic collection policies should address chain of custody</a:t>
            </a:r>
          </a:p>
          <a:p>
            <a:pPr>
              <a:lnSpc>
                <a:spcPct val="100000"/>
              </a:lnSpc>
              <a:buFont typeface="Wingdings" charset="2"/>
              <a:buChar char=""/>
            </a:pPr>
            <a:endParaRPr lang="en-US" sz="19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1900" b="1" dirty="0">
                <a:solidFill>
                  <a:srgbClr val="000000"/>
                </a:solidFill>
                <a:latin typeface="Courier New" panose="02070309020205020404" pitchFamily="49" charset="0"/>
                <a:cs typeface="Courier New" panose="02070309020205020404" pitchFamily="49" charset="0"/>
              </a:rPr>
              <a:t> During the initial evidence gathering process we should not:</a:t>
            </a:r>
          </a:p>
          <a:p>
            <a:pPr marL="742950" lvl="1" indent="-285750">
              <a:buFont typeface="Wingdings" panose="05000000000000000000" pitchFamily="2" charset="2"/>
              <a:buChar char="ü"/>
            </a:pPr>
            <a:r>
              <a:rPr lang="en-US" sz="1900" b="1" dirty="0">
                <a:solidFill>
                  <a:srgbClr val="000000"/>
                </a:solidFill>
                <a:latin typeface="Courier New" panose="02070309020205020404" pitchFamily="49" charset="0"/>
                <a:cs typeface="Courier New" panose="02070309020205020404" pitchFamily="49" charset="0"/>
              </a:rPr>
              <a:t>Overwrite original media</a:t>
            </a:r>
          </a:p>
          <a:p>
            <a:pPr marL="742950" lvl="1" indent="-285750">
              <a:buFont typeface="Wingdings" panose="05000000000000000000" pitchFamily="2" charset="2"/>
              <a:buChar char="ü"/>
            </a:pPr>
            <a:r>
              <a:rPr lang="en-US" sz="1900" b="1" dirty="0">
                <a:solidFill>
                  <a:srgbClr val="000000"/>
                </a:solidFill>
                <a:latin typeface="Courier New" panose="02070309020205020404" pitchFamily="49" charset="0"/>
                <a:cs typeface="Courier New" panose="02070309020205020404" pitchFamily="49" charset="0"/>
              </a:rPr>
              <a:t>Kill any processes</a:t>
            </a:r>
          </a:p>
          <a:p>
            <a:pPr marL="742950" lvl="1" indent="-285750">
              <a:buFont typeface="Wingdings" panose="05000000000000000000" pitchFamily="2" charset="2"/>
              <a:buChar char="ü"/>
            </a:pPr>
            <a:r>
              <a:rPr lang="en-US" sz="1900" b="1" dirty="0">
                <a:solidFill>
                  <a:srgbClr val="000000"/>
                </a:solidFill>
                <a:latin typeface="Courier New" panose="02070309020205020404" pitchFamily="49" charset="0"/>
                <a:cs typeface="Courier New" panose="02070309020205020404" pitchFamily="49" charset="0"/>
              </a:rPr>
              <a:t>Manipulate timestamps</a:t>
            </a:r>
          </a:p>
          <a:p>
            <a:pPr marL="742950" lvl="1" indent="-285750">
              <a:buFont typeface="Wingdings" panose="05000000000000000000" pitchFamily="2" charset="2"/>
              <a:buChar char="ü"/>
            </a:pPr>
            <a:r>
              <a:rPr lang="en-US" sz="1900" b="1" dirty="0">
                <a:solidFill>
                  <a:srgbClr val="000000"/>
                </a:solidFill>
                <a:latin typeface="Courier New" panose="02070309020205020404" pitchFamily="49" charset="0"/>
                <a:cs typeface="Courier New" panose="02070309020205020404" pitchFamily="49" charset="0"/>
              </a:rPr>
              <a:t>Utilize untrusted collection or analysis tools</a:t>
            </a:r>
          </a:p>
          <a:p>
            <a:pPr marL="742950" lvl="1" indent="-285750">
              <a:buFont typeface="Wingdings" panose="05000000000000000000" pitchFamily="2" charset="2"/>
              <a:buChar char="ü"/>
            </a:pPr>
            <a:r>
              <a:rPr lang="en-US" sz="1900" b="1" dirty="0">
                <a:solidFill>
                  <a:srgbClr val="000000"/>
                </a:solidFill>
                <a:latin typeface="Courier New" panose="02070309020205020404" pitchFamily="49" charset="0"/>
                <a:cs typeface="Courier New" panose="02070309020205020404" pitchFamily="49" charset="0"/>
              </a:rPr>
              <a:t>Perform any system modifications including:</a:t>
            </a:r>
          </a:p>
          <a:p>
            <a:pPr marL="1200150" lvl="2" indent="-285750">
              <a:buFont typeface="Courier New" panose="02070309020205020404" pitchFamily="49" charset="0"/>
              <a:buChar char="o"/>
            </a:pPr>
            <a:r>
              <a:rPr lang="en-US" sz="1900" b="1" dirty="0">
                <a:solidFill>
                  <a:srgbClr val="000000"/>
                </a:solidFill>
                <a:latin typeface="Courier New" panose="02070309020205020404" pitchFamily="49" charset="0"/>
                <a:cs typeface="Courier New" panose="02070309020205020404" pitchFamily="49" charset="0"/>
              </a:rPr>
              <a:t>Reboot</a:t>
            </a:r>
          </a:p>
          <a:p>
            <a:pPr marL="1200150" lvl="2" indent="-285750">
              <a:buFont typeface="Courier New" panose="02070309020205020404" pitchFamily="49" charset="0"/>
              <a:buChar char="o"/>
            </a:pPr>
            <a:r>
              <a:rPr lang="en-US" sz="1900" b="1" dirty="0">
                <a:solidFill>
                  <a:srgbClr val="000000"/>
                </a:solidFill>
                <a:latin typeface="Courier New" panose="02070309020205020404" pitchFamily="49" charset="0"/>
                <a:cs typeface="Courier New" panose="02070309020205020404" pitchFamily="49" charset="0"/>
              </a:rPr>
              <a:t>Patching</a:t>
            </a:r>
          </a:p>
          <a:p>
            <a:pPr marL="1200150" lvl="2" indent="-285750">
              <a:buFont typeface="Courier New" panose="02070309020205020404" pitchFamily="49" charset="0"/>
              <a:buChar char="o"/>
            </a:pPr>
            <a:r>
              <a:rPr lang="en-US" sz="1900" b="1" dirty="0">
                <a:solidFill>
                  <a:srgbClr val="000000"/>
                </a:solidFill>
                <a:latin typeface="Courier New" panose="02070309020205020404" pitchFamily="49" charset="0"/>
                <a:cs typeface="Courier New" panose="02070309020205020404" pitchFamily="49" charset="0"/>
              </a:rPr>
              <a:t>Updating </a:t>
            </a:r>
          </a:p>
          <a:p>
            <a:pPr marL="1200150" lvl="2" indent="-285750">
              <a:buFont typeface="Courier New" panose="02070309020205020404" pitchFamily="49" charset="0"/>
              <a:buChar char="o"/>
            </a:pPr>
            <a:r>
              <a:rPr lang="en-US" sz="1900" b="1" dirty="0">
                <a:solidFill>
                  <a:srgbClr val="000000"/>
                </a:solidFill>
                <a:latin typeface="Courier New" panose="02070309020205020404" pitchFamily="49" charset="0"/>
                <a:cs typeface="Courier New" panose="02070309020205020404" pitchFamily="49" charset="0"/>
              </a:rPr>
              <a:t>Reconfiguring</a:t>
            </a:r>
          </a:p>
        </p:txBody>
      </p:sp>
    </p:spTree>
    <p:extLst>
      <p:ext uri="{BB962C8B-B14F-4D97-AF65-F5344CB8AC3E}">
        <p14:creationId xmlns:p14="http://schemas.microsoft.com/office/powerpoint/2010/main" val="332035359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59637"/>
            <a:ext cx="8140148" cy="505972"/>
          </a:xfrm>
          <a:prstGeom prst="rect">
            <a:avLst/>
          </a:prstGeom>
          <a:noFill/>
          <a:ln>
            <a:noFill/>
          </a:ln>
        </p:spPr>
        <p:txBody>
          <a:bodyPr lIns="90000" tIns="45000" rIns="90000" bIns="45000" anchor="ctr"/>
          <a:lstStyle/>
          <a:p>
            <a:pPr algn="ctr">
              <a:lnSpc>
                <a:spcPct val="100000"/>
              </a:lnSpc>
            </a:pPr>
            <a:r>
              <a:rPr lang="en-US" sz="2400" b="1" dirty="0">
                <a:latin typeface="Courier New" panose="02070309020205020404" pitchFamily="49" charset="0"/>
                <a:cs typeface="Courier New" panose="02070309020205020404" pitchFamily="49" charset="0"/>
              </a:rPr>
              <a:t>Protect Volatile Information</a:t>
            </a:r>
            <a:endParaRPr sz="2400"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82B572BB-1029-4E30-B7C9-1D200FAEB91D}"/>
              </a:ext>
            </a:extLst>
          </p:cNvPr>
          <p:cNvSpPr/>
          <p:nvPr/>
        </p:nvSpPr>
        <p:spPr>
          <a:xfrm>
            <a:off x="116452" y="565610"/>
            <a:ext cx="8911095" cy="6136848"/>
          </a:xfrm>
          <a:prstGeom prst="rect">
            <a:avLst/>
          </a:prstGeom>
          <a:noFill/>
          <a:ln>
            <a:noFill/>
          </a:ln>
        </p:spPr>
        <p:txBody>
          <a:bodyPr lIns="90000" tIns="45000" rIns="90000" bIns="45000"/>
          <a:lstStyle/>
          <a:p>
            <a:pPr>
              <a:lnSpc>
                <a:spcPct val="100000"/>
              </a:lnSpc>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Recall in an earlier discussion we spoke of the order of volatility (OOV) of a system</a:t>
            </a:r>
          </a:p>
          <a:p>
            <a:pPr>
              <a:lnSpc>
                <a:spcPct val="100000"/>
              </a:lnSpc>
              <a:buFont typeface="Wingdings" charset="2"/>
              <a:buChar char=""/>
            </a:pPr>
            <a:endParaRPr lang="en-US"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With a Windows forensic analysis, OOV also applies:</a:t>
            </a:r>
          </a:p>
          <a:p>
            <a:pPr marL="742950" lvl="1" indent="-28575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CPU Registers &amp; Cache</a:t>
            </a:r>
          </a:p>
          <a:p>
            <a:pPr marL="742950" lvl="1" indent="-28575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RAM Contents</a:t>
            </a:r>
          </a:p>
          <a:p>
            <a:pPr marL="742950" lvl="1" indent="-28575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Network Connections</a:t>
            </a:r>
          </a:p>
          <a:p>
            <a:pPr marL="742950" lvl="1" indent="-28575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Running Processes</a:t>
            </a:r>
          </a:p>
          <a:p>
            <a:pPr marL="742950" lvl="1" indent="-28575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Hard Drive File System</a:t>
            </a:r>
          </a:p>
          <a:p>
            <a:pPr marL="742950" lvl="1" indent="-28575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Removable and Backup Media</a:t>
            </a:r>
          </a:p>
          <a:p>
            <a:pPr marL="285750" indent="-285750">
              <a:buFont typeface="Wingdings" panose="05000000000000000000" pitchFamily="2" charset="2"/>
              <a:buChar char="Ø"/>
            </a:pPr>
            <a:endParaRPr lang="en-US" b="1" dirty="0">
              <a:solidFill>
                <a:srgbClr val="000000"/>
              </a:solidFill>
              <a:latin typeface="Courier New" panose="02070309020205020404" pitchFamily="49" charset="0"/>
              <a:cs typeface="Courier New" panose="02070309020205020404" pitchFamily="49" charset="0"/>
            </a:endParaRPr>
          </a:p>
          <a:p>
            <a:pPr marL="285750" indent="-285750">
              <a:buFont typeface="Wingdings" panose="05000000000000000000" pitchFamily="2" charset="2"/>
              <a:buChar char="Ø"/>
            </a:pPr>
            <a:r>
              <a:rPr lang="en-US" b="1" dirty="0">
                <a:solidFill>
                  <a:srgbClr val="000000"/>
                </a:solidFill>
                <a:latin typeface="Courier New" panose="02070309020205020404" pitchFamily="49" charset="0"/>
                <a:cs typeface="Courier New" panose="02070309020205020404" pitchFamily="49" charset="0"/>
              </a:rPr>
              <a:t>The most critical information contained in volatile memory includes:</a:t>
            </a:r>
          </a:p>
          <a:p>
            <a:pPr marL="742950" lvl="1" indent="-28575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System Timestamps</a:t>
            </a:r>
          </a:p>
          <a:p>
            <a:pPr marL="742950" lvl="1" indent="-28575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Running and Active Processes</a:t>
            </a:r>
          </a:p>
          <a:p>
            <a:pPr marL="742950" lvl="1" indent="-28575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Network Connections</a:t>
            </a:r>
          </a:p>
          <a:p>
            <a:pPr marL="742950" lvl="1" indent="-28575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Port Status</a:t>
            </a:r>
          </a:p>
          <a:p>
            <a:pPr marL="1200150" lvl="2" indent="-285750">
              <a:buFont typeface="Courier New" panose="02070309020205020404" pitchFamily="49" charset="0"/>
              <a:buChar char="o"/>
            </a:pPr>
            <a:r>
              <a:rPr lang="en-US" b="1" dirty="0">
                <a:solidFill>
                  <a:srgbClr val="000000"/>
                </a:solidFill>
                <a:latin typeface="Courier New" panose="02070309020205020404" pitchFamily="49" charset="0"/>
                <a:cs typeface="Courier New" panose="02070309020205020404" pitchFamily="49" charset="0"/>
              </a:rPr>
              <a:t>Open</a:t>
            </a:r>
          </a:p>
          <a:p>
            <a:pPr marL="1200150" lvl="2" indent="-285750">
              <a:buFont typeface="Courier New" panose="02070309020205020404" pitchFamily="49" charset="0"/>
              <a:buChar char="o"/>
            </a:pPr>
            <a:r>
              <a:rPr lang="en-US" b="1" dirty="0">
                <a:solidFill>
                  <a:srgbClr val="000000"/>
                </a:solidFill>
                <a:latin typeface="Courier New" panose="02070309020205020404" pitchFamily="49" charset="0"/>
                <a:cs typeface="Courier New" panose="02070309020205020404" pitchFamily="49" charset="0"/>
              </a:rPr>
              <a:t>Listening</a:t>
            </a:r>
          </a:p>
          <a:p>
            <a:pPr marL="1200150" lvl="2" indent="-285750">
              <a:buFont typeface="Courier New" panose="02070309020205020404" pitchFamily="49" charset="0"/>
              <a:buChar char="o"/>
            </a:pPr>
            <a:r>
              <a:rPr lang="en-US" b="1" dirty="0">
                <a:solidFill>
                  <a:srgbClr val="000000"/>
                </a:solidFill>
                <a:latin typeface="Courier New" panose="02070309020205020404" pitchFamily="49" charset="0"/>
                <a:cs typeface="Courier New" panose="02070309020205020404" pitchFamily="49" charset="0"/>
              </a:rPr>
              <a:t>Connected</a:t>
            </a:r>
          </a:p>
          <a:p>
            <a:pPr marL="1200150" lvl="2" indent="-285750">
              <a:buFont typeface="Courier New" panose="02070309020205020404" pitchFamily="49" charset="0"/>
              <a:buChar char="o"/>
            </a:pPr>
            <a:r>
              <a:rPr lang="en-US" b="1" dirty="0">
                <a:solidFill>
                  <a:srgbClr val="000000"/>
                </a:solidFill>
                <a:latin typeface="Courier New" panose="02070309020205020404" pitchFamily="49" charset="0"/>
                <a:cs typeface="Courier New" panose="02070309020205020404" pitchFamily="49" charset="0"/>
              </a:rPr>
              <a:t>Time Wait</a:t>
            </a:r>
          </a:p>
          <a:p>
            <a:pPr marL="742950" lvl="1" indent="-28575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Current logon users</a:t>
            </a:r>
          </a:p>
        </p:txBody>
      </p:sp>
    </p:spTree>
    <p:extLst>
      <p:ext uri="{BB962C8B-B14F-4D97-AF65-F5344CB8AC3E}">
        <p14:creationId xmlns:p14="http://schemas.microsoft.com/office/powerpoint/2010/main" val="239721275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87917"/>
            <a:ext cx="8140148" cy="602287"/>
          </a:xfrm>
          <a:prstGeom prst="rect">
            <a:avLst/>
          </a:prstGeom>
          <a:noFill/>
          <a:ln>
            <a:noFill/>
          </a:ln>
        </p:spPr>
        <p:txBody>
          <a:bodyPr lIns="90000" tIns="45000" rIns="90000" bIns="45000" anchor="ctr"/>
          <a:lstStyle/>
          <a:p>
            <a:pPr algn="ctr">
              <a:lnSpc>
                <a:spcPct val="100000"/>
              </a:lnSpc>
            </a:pPr>
            <a:r>
              <a:rPr lang="en-US" sz="2400" b="1" dirty="0">
                <a:latin typeface="Courier New" panose="02070309020205020404" pitchFamily="49" charset="0"/>
                <a:cs typeface="Courier New" panose="02070309020205020404" pitchFamily="49" charset="0"/>
              </a:rPr>
              <a:t>Create a Forensics Response Toolkit</a:t>
            </a:r>
          </a:p>
        </p:txBody>
      </p:sp>
      <p:sp>
        <p:nvSpPr>
          <p:cNvPr id="6" name="CustomShape 1">
            <a:extLst>
              <a:ext uri="{FF2B5EF4-FFF2-40B4-BE49-F238E27FC236}">
                <a16:creationId xmlns:a16="http://schemas.microsoft.com/office/drawing/2014/main" id="{82B572BB-1029-4E30-B7C9-1D200FAEB91D}"/>
              </a:ext>
            </a:extLst>
          </p:cNvPr>
          <p:cNvSpPr/>
          <p:nvPr/>
        </p:nvSpPr>
        <p:spPr>
          <a:xfrm>
            <a:off x="116452" y="867267"/>
            <a:ext cx="8911095" cy="3261673"/>
          </a:xfrm>
          <a:prstGeom prst="rect">
            <a:avLst/>
          </a:prstGeom>
          <a:noFill/>
          <a:ln>
            <a:noFill/>
          </a:ln>
        </p:spPr>
        <p:txBody>
          <a:bodyPr lIns="90000" tIns="45000" rIns="90000" bIns="45000"/>
          <a:lstStyle/>
          <a:p>
            <a:pPr>
              <a:lnSpc>
                <a:spcPct val="100000"/>
              </a:lnSpc>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There are numerous tools available to conduct forensic analysis activities and it is critical to vet all tools being used</a:t>
            </a:r>
          </a:p>
          <a:p>
            <a:pPr>
              <a:lnSpc>
                <a:spcPct val="100000"/>
              </a:lnSpc>
              <a:buFont typeface="Wingdings" charset="2"/>
              <a:buChar char=""/>
            </a:pPr>
            <a:endParaRPr lang="en-US"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Forensic analysis teams should consolidate tools into a single repository and ensure all software dependences are accounted for</a:t>
            </a:r>
          </a:p>
          <a:p>
            <a:pPr>
              <a:lnSpc>
                <a:spcPct val="100000"/>
              </a:lnSpc>
              <a:buFont typeface="Wingdings" charset="2"/>
              <a:buChar char=""/>
            </a:pPr>
            <a:endParaRPr lang="en-US"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To ensure the target system is not negatively affected tools such as </a:t>
            </a:r>
            <a:r>
              <a:rPr lang="en-US" b="1" dirty="0" err="1">
                <a:solidFill>
                  <a:srgbClr val="000000"/>
                </a:solidFill>
                <a:latin typeface="Courier New" panose="02070309020205020404" pitchFamily="49" charset="0"/>
                <a:cs typeface="Courier New" panose="02070309020205020404" pitchFamily="49" charset="0"/>
              </a:rPr>
              <a:t>filemon</a:t>
            </a:r>
            <a:r>
              <a:rPr lang="en-US" b="1" dirty="0">
                <a:solidFill>
                  <a:srgbClr val="000000"/>
                </a:solidFill>
                <a:latin typeface="Courier New" panose="02070309020205020404" pitchFamily="49" charset="0"/>
                <a:cs typeface="Courier New" panose="02070309020205020404" pitchFamily="49" charset="0"/>
              </a:rPr>
              <a:t> can be used to determine if tools will cause modification to the system</a:t>
            </a:r>
          </a:p>
        </p:txBody>
      </p:sp>
    </p:spTree>
    <p:extLst>
      <p:ext uri="{BB962C8B-B14F-4D97-AF65-F5344CB8AC3E}">
        <p14:creationId xmlns:p14="http://schemas.microsoft.com/office/powerpoint/2010/main" val="337194637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97345"/>
            <a:ext cx="8140148" cy="439984"/>
          </a:xfrm>
          <a:prstGeom prst="rect">
            <a:avLst/>
          </a:prstGeom>
          <a:noFill/>
          <a:ln>
            <a:noFill/>
          </a:ln>
        </p:spPr>
        <p:txBody>
          <a:bodyPr lIns="90000" tIns="45000" rIns="90000" bIns="45000" anchor="ctr"/>
          <a:lstStyle/>
          <a:p>
            <a:pPr algn="ctr">
              <a:lnSpc>
                <a:spcPct val="100000"/>
              </a:lnSpc>
            </a:pPr>
            <a:r>
              <a:rPr lang="en-US" sz="2400" b="1" dirty="0">
                <a:latin typeface="Courier New" panose="02070309020205020404" pitchFamily="49" charset="0"/>
                <a:cs typeface="Courier New" panose="02070309020205020404" pitchFamily="49" charset="0"/>
              </a:rPr>
              <a:t>List of Response Toolkit Tools</a:t>
            </a:r>
          </a:p>
        </p:txBody>
      </p:sp>
      <p:pic>
        <p:nvPicPr>
          <p:cNvPr id="2" name="Picture 1">
            <a:extLst>
              <a:ext uri="{FF2B5EF4-FFF2-40B4-BE49-F238E27FC236}">
                <a16:creationId xmlns:a16="http://schemas.microsoft.com/office/drawing/2014/main" id="{62052736-86C4-4498-B3C8-5CEB26A739C5}"/>
              </a:ext>
            </a:extLst>
          </p:cNvPr>
          <p:cNvPicPr>
            <a:picLocks noChangeAspect="1"/>
          </p:cNvPicPr>
          <p:nvPr/>
        </p:nvPicPr>
        <p:blipFill>
          <a:blip r:embed="rId2"/>
          <a:stretch>
            <a:fillRect/>
          </a:stretch>
        </p:blipFill>
        <p:spPr>
          <a:xfrm>
            <a:off x="2173934" y="690204"/>
            <a:ext cx="4796133" cy="5890115"/>
          </a:xfrm>
          <a:prstGeom prst="rect">
            <a:avLst/>
          </a:prstGeom>
        </p:spPr>
      </p:pic>
    </p:spTree>
    <p:extLst>
      <p:ext uri="{BB962C8B-B14F-4D97-AF65-F5344CB8AC3E}">
        <p14:creationId xmlns:p14="http://schemas.microsoft.com/office/powerpoint/2010/main" val="168194415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97345"/>
            <a:ext cx="8140148" cy="439984"/>
          </a:xfrm>
          <a:prstGeom prst="rect">
            <a:avLst/>
          </a:prstGeom>
          <a:noFill/>
          <a:ln>
            <a:noFill/>
          </a:ln>
        </p:spPr>
        <p:txBody>
          <a:bodyPr lIns="90000" tIns="45000" rIns="90000" bIns="45000" anchor="ctr"/>
          <a:lstStyle/>
          <a:p>
            <a:pPr algn="ctr">
              <a:lnSpc>
                <a:spcPct val="100000"/>
              </a:lnSpc>
            </a:pPr>
            <a:r>
              <a:rPr lang="en-US" sz="2400" b="1" dirty="0">
                <a:latin typeface="Courier New" panose="02070309020205020404" pitchFamily="49" charset="0"/>
                <a:cs typeface="Courier New" panose="02070309020205020404" pitchFamily="49" charset="0"/>
              </a:rPr>
              <a:t>List of Response Toolkit Tools</a:t>
            </a:r>
          </a:p>
        </p:txBody>
      </p:sp>
      <p:pic>
        <p:nvPicPr>
          <p:cNvPr id="3" name="Picture 2">
            <a:extLst>
              <a:ext uri="{FF2B5EF4-FFF2-40B4-BE49-F238E27FC236}">
                <a16:creationId xmlns:a16="http://schemas.microsoft.com/office/drawing/2014/main" id="{2363360D-5C61-4F1B-B159-321196A80D1B}"/>
              </a:ext>
            </a:extLst>
          </p:cNvPr>
          <p:cNvPicPr>
            <a:picLocks noChangeAspect="1"/>
          </p:cNvPicPr>
          <p:nvPr/>
        </p:nvPicPr>
        <p:blipFill>
          <a:blip r:embed="rId2"/>
          <a:stretch>
            <a:fillRect/>
          </a:stretch>
        </p:blipFill>
        <p:spPr>
          <a:xfrm>
            <a:off x="2324948" y="661513"/>
            <a:ext cx="4494104" cy="6099142"/>
          </a:xfrm>
          <a:prstGeom prst="rect">
            <a:avLst/>
          </a:prstGeom>
        </p:spPr>
      </p:pic>
    </p:spTree>
    <p:extLst>
      <p:ext uri="{BB962C8B-B14F-4D97-AF65-F5344CB8AC3E}">
        <p14:creationId xmlns:p14="http://schemas.microsoft.com/office/powerpoint/2010/main" val="424319178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59637"/>
            <a:ext cx="8140148" cy="420692"/>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DES - FAT Example</a:t>
            </a:r>
            <a:endParaRPr dirty="0">
              <a:latin typeface="Courier New" panose="02070309020205020404" pitchFamily="49" charset="0"/>
              <a:cs typeface="Courier New" panose="02070309020205020404" pitchFamily="49" charset="0"/>
            </a:endParaRPr>
          </a:p>
        </p:txBody>
      </p:sp>
      <p:graphicFrame>
        <p:nvGraphicFramePr>
          <p:cNvPr id="4" name="Table 3">
            <a:extLst>
              <a:ext uri="{FF2B5EF4-FFF2-40B4-BE49-F238E27FC236}">
                <a16:creationId xmlns:a16="http://schemas.microsoft.com/office/drawing/2014/main" id="{8EA635A4-9541-4A74-9A80-F2F0EEDC9208}"/>
              </a:ext>
            </a:extLst>
          </p:cNvPr>
          <p:cNvGraphicFramePr>
            <a:graphicFrameLocks noGrp="1"/>
          </p:cNvGraphicFramePr>
          <p:nvPr>
            <p:extLst/>
          </p:nvPr>
        </p:nvGraphicFramePr>
        <p:xfrm>
          <a:off x="507117" y="2741314"/>
          <a:ext cx="3952240" cy="1483360"/>
        </p:xfrm>
        <a:graphic>
          <a:graphicData uri="http://schemas.openxmlformats.org/drawingml/2006/table">
            <a:tbl>
              <a:tblPr firstRow="1" bandRow="1">
                <a:tableStyleId>{073A0DAA-6AF3-43AB-8588-CEC1D06C72B9}</a:tableStyleId>
              </a:tblPr>
              <a:tblGrid>
                <a:gridCol w="1459230">
                  <a:extLst>
                    <a:ext uri="{9D8B030D-6E8A-4147-A177-3AD203B41FA5}">
                      <a16:colId xmlns:a16="http://schemas.microsoft.com/office/drawing/2014/main" val="2815204384"/>
                    </a:ext>
                  </a:extLst>
                </a:gridCol>
                <a:gridCol w="1033780">
                  <a:extLst>
                    <a:ext uri="{9D8B030D-6E8A-4147-A177-3AD203B41FA5}">
                      <a16:colId xmlns:a16="http://schemas.microsoft.com/office/drawing/2014/main" val="1727257123"/>
                    </a:ext>
                  </a:extLst>
                </a:gridCol>
                <a:gridCol w="1459230">
                  <a:extLst>
                    <a:ext uri="{9D8B030D-6E8A-4147-A177-3AD203B41FA5}">
                      <a16:colId xmlns:a16="http://schemas.microsoft.com/office/drawing/2014/main" val="2248050107"/>
                    </a:ext>
                  </a:extLst>
                </a:gridCol>
              </a:tblGrid>
              <a:tr h="370840">
                <a:tc>
                  <a:txBody>
                    <a:bodyPr/>
                    <a:lstStyle/>
                    <a:p>
                      <a:pPr algn="ctr"/>
                      <a:r>
                        <a:rPr lang="en-US" sz="1400" b="1" dirty="0">
                          <a:latin typeface="Courier New" panose="02070309020205020404" pitchFamily="49" charset="0"/>
                          <a:cs typeface="Courier New" panose="02070309020205020404" pitchFamily="49" charset="0"/>
                        </a:rPr>
                        <a:t>Filename</a:t>
                      </a:r>
                    </a:p>
                  </a:txBody>
                  <a:tcPr/>
                </a:tc>
                <a:tc>
                  <a:txBody>
                    <a:bodyPr/>
                    <a:lstStyle/>
                    <a:p>
                      <a:pPr algn="ctr"/>
                      <a:r>
                        <a:rPr lang="en-US" sz="1400" b="1" dirty="0">
                          <a:latin typeface="Courier New" panose="02070309020205020404" pitchFamily="49" charset="0"/>
                          <a:cs typeface="Courier New" panose="02070309020205020404" pitchFamily="49" charset="0"/>
                        </a:rPr>
                        <a:t>Cluster</a:t>
                      </a:r>
                    </a:p>
                  </a:txBody>
                  <a:tcPr/>
                </a:tc>
                <a:tc>
                  <a:txBody>
                    <a:bodyPr/>
                    <a:lstStyle/>
                    <a:p>
                      <a:pPr algn="ctr"/>
                      <a:r>
                        <a:rPr lang="en-US" sz="1400" b="1" dirty="0">
                          <a:latin typeface="Courier New" panose="02070309020205020404" pitchFamily="49" charset="0"/>
                          <a:cs typeface="Courier New" panose="02070309020205020404" pitchFamily="49" charset="0"/>
                        </a:rPr>
                        <a:t>File Size</a:t>
                      </a:r>
                    </a:p>
                  </a:txBody>
                  <a:tcPr/>
                </a:tc>
                <a:extLst>
                  <a:ext uri="{0D108BD9-81ED-4DB2-BD59-A6C34878D82A}">
                    <a16:rowId xmlns:a16="http://schemas.microsoft.com/office/drawing/2014/main" val="8270131"/>
                  </a:ext>
                </a:extLst>
              </a:tr>
              <a:tr h="370840">
                <a:tc>
                  <a:txBody>
                    <a:bodyPr/>
                    <a:lstStyle/>
                    <a:p>
                      <a:pPr algn="ctr"/>
                      <a:r>
                        <a:rPr lang="en-US" sz="1400" b="1" dirty="0">
                          <a:latin typeface="Courier New" panose="02070309020205020404" pitchFamily="49" charset="0"/>
                          <a:cs typeface="Courier New" panose="02070309020205020404" pitchFamily="49" charset="0"/>
                        </a:rPr>
                        <a:t>Budget.txt</a:t>
                      </a:r>
                    </a:p>
                  </a:txBody>
                  <a:tcPr/>
                </a:tc>
                <a:tc>
                  <a:txBody>
                    <a:bodyPr/>
                    <a:lstStyle/>
                    <a:p>
                      <a:pPr algn="ctr"/>
                      <a:r>
                        <a:rPr lang="en-US" sz="1400" b="1" dirty="0">
                          <a:latin typeface="Courier New" panose="02070309020205020404" pitchFamily="49" charset="0"/>
                          <a:cs typeface="Courier New" panose="02070309020205020404" pitchFamily="49" charset="0"/>
                        </a:rPr>
                        <a:t>1000</a:t>
                      </a:r>
                    </a:p>
                  </a:txBody>
                  <a:tcPr/>
                </a:tc>
                <a:tc>
                  <a:txBody>
                    <a:bodyPr/>
                    <a:lstStyle/>
                    <a:p>
                      <a:pPr algn="ctr"/>
                      <a:r>
                        <a:rPr lang="en-US" sz="1400" b="1" dirty="0">
                          <a:latin typeface="Courier New" panose="02070309020205020404" pitchFamily="49" charset="0"/>
                          <a:cs typeface="Courier New" panose="02070309020205020404" pitchFamily="49" charset="0"/>
                        </a:rPr>
                        <a:t>7980 bytes</a:t>
                      </a:r>
                    </a:p>
                  </a:txBody>
                  <a:tcPr/>
                </a:tc>
                <a:extLst>
                  <a:ext uri="{0D108BD9-81ED-4DB2-BD59-A6C34878D82A}">
                    <a16:rowId xmlns:a16="http://schemas.microsoft.com/office/drawing/2014/main" val="1243040695"/>
                  </a:ext>
                </a:extLst>
              </a:tr>
              <a:tr h="370840">
                <a:tc>
                  <a:txBody>
                    <a:bodyPr/>
                    <a:lstStyle/>
                    <a:p>
                      <a:pPr algn="ctr"/>
                      <a:r>
                        <a:rPr lang="en-US" sz="1400" b="1" dirty="0">
                          <a:latin typeface="Courier New" panose="02070309020205020404" pitchFamily="49" charset="0"/>
                          <a:cs typeface="Courier New" panose="02070309020205020404" pitchFamily="49" charset="0"/>
                        </a:rPr>
                        <a:t>Resume.docx</a:t>
                      </a:r>
                    </a:p>
                  </a:txBody>
                  <a:tcPr/>
                </a:tc>
                <a:tc>
                  <a:txBody>
                    <a:bodyPr/>
                    <a:lstStyle/>
                    <a:p>
                      <a:pPr algn="ctr"/>
                      <a:r>
                        <a:rPr lang="en-US" sz="1400" b="1" dirty="0">
                          <a:latin typeface="Courier New" panose="02070309020205020404" pitchFamily="49" charset="0"/>
                          <a:cs typeface="Courier New" panose="02070309020205020404" pitchFamily="49" charset="0"/>
                        </a:rPr>
                        <a:t>1005</a:t>
                      </a:r>
                    </a:p>
                  </a:txBody>
                  <a:tcPr/>
                </a:tc>
                <a:tc>
                  <a:txBody>
                    <a:bodyPr/>
                    <a:lstStyle/>
                    <a:p>
                      <a:pPr algn="ctr"/>
                      <a:r>
                        <a:rPr lang="en-US" sz="1400" b="1" dirty="0">
                          <a:latin typeface="Courier New" panose="02070309020205020404" pitchFamily="49" charset="0"/>
                          <a:cs typeface="Courier New" panose="02070309020205020404" pitchFamily="49" charset="0"/>
                        </a:rPr>
                        <a:t>10120 bytes</a:t>
                      </a:r>
                    </a:p>
                  </a:txBody>
                  <a:tcPr/>
                </a:tc>
                <a:extLst>
                  <a:ext uri="{0D108BD9-81ED-4DB2-BD59-A6C34878D82A}">
                    <a16:rowId xmlns:a16="http://schemas.microsoft.com/office/drawing/2014/main" val="1082051460"/>
                  </a:ext>
                </a:extLst>
              </a:tr>
              <a:tr h="370840">
                <a:tc>
                  <a:txBody>
                    <a:bodyPr/>
                    <a:lstStyle/>
                    <a:p>
                      <a:pPr algn="ctr"/>
                      <a:r>
                        <a:rPr lang="en-US" sz="1400" b="1" dirty="0">
                          <a:latin typeface="Courier New" panose="02070309020205020404" pitchFamily="49" charset="0"/>
                          <a:cs typeface="Courier New" panose="02070309020205020404" pitchFamily="49" charset="0"/>
                        </a:rPr>
                        <a:t>Algorithm.py</a:t>
                      </a:r>
                    </a:p>
                  </a:txBody>
                  <a:tcPr/>
                </a:tc>
                <a:tc>
                  <a:txBody>
                    <a:bodyPr/>
                    <a:lstStyle/>
                    <a:p>
                      <a:pPr algn="ctr"/>
                      <a:r>
                        <a:rPr lang="en-US" sz="1400" b="1" dirty="0">
                          <a:latin typeface="Courier New" panose="02070309020205020404" pitchFamily="49" charset="0"/>
                          <a:cs typeface="Courier New" panose="02070309020205020404" pitchFamily="49" charset="0"/>
                        </a:rPr>
                        <a:t>1010</a:t>
                      </a:r>
                    </a:p>
                  </a:txBody>
                  <a:tcPr/>
                </a:tc>
                <a:tc>
                  <a:txBody>
                    <a:bodyPr/>
                    <a:lstStyle/>
                    <a:p>
                      <a:pPr algn="ctr"/>
                      <a:r>
                        <a:rPr lang="en-US" sz="1400" b="1" dirty="0">
                          <a:latin typeface="Courier New" panose="02070309020205020404" pitchFamily="49" charset="0"/>
                          <a:cs typeface="Courier New" panose="02070309020205020404" pitchFamily="49" charset="0"/>
                        </a:rPr>
                        <a:t>60295 bytes</a:t>
                      </a:r>
                    </a:p>
                  </a:txBody>
                  <a:tcPr/>
                </a:tc>
                <a:extLst>
                  <a:ext uri="{0D108BD9-81ED-4DB2-BD59-A6C34878D82A}">
                    <a16:rowId xmlns:a16="http://schemas.microsoft.com/office/drawing/2014/main" val="179436763"/>
                  </a:ext>
                </a:extLst>
              </a:tr>
            </a:tbl>
          </a:graphicData>
        </a:graphic>
      </p:graphicFrame>
      <p:sp>
        <p:nvSpPr>
          <p:cNvPr id="5" name="TextBox 4">
            <a:extLst>
              <a:ext uri="{FF2B5EF4-FFF2-40B4-BE49-F238E27FC236}">
                <a16:creationId xmlns:a16="http://schemas.microsoft.com/office/drawing/2014/main" id="{E3A99AD7-112D-4EC4-AE93-0C6F1E245DE5}"/>
              </a:ext>
            </a:extLst>
          </p:cNvPr>
          <p:cNvSpPr txBox="1"/>
          <p:nvPr/>
        </p:nvSpPr>
        <p:spPr>
          <a:xfrm>
            <a:off x="1048389" y="2407939"/>
            <a:ext cx="2869696" cy="307777"/>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Directory Entry Structure</a:t>
            </a:r>
          </a:p>
        </p:txBody>
      </p:sp>
      <p:graphicFrame>
        <p:nvGraphicFramePr>
          <p:cNvPr id="9" name="Table 8">
            <a:extLst>
              <a:ext uri="{FF2B5EF4-FFF2-40B4-BE49-F238E27FC236}">
                <a16:creationId xmlns:a16="http://schemas.microsoft.com/office/drawing/2014/main" id="{99DE383A-640C-439D-9044-6B8356E1B3FD}"/>
              </a:ext>
            </a:extLst>
          </p:cNvPr>
          <p:cNvGraphicFramePr>
            <a:graphicFrameLocks noGrp="1"/>
          </p:cNvGraphicFramePr>
          <p:nvPr>
            <p:extLst/>
          </p:nvPr>
        </p:nvGraphicFramePr>
        <p:xfrm>
          <a:off x="6469359" y="730371"/>
          <a:ext cx="1838960" cy="1005840"/>
        </p:xfrm>
        <a:graphic>
          <a:graphicData uri="http://schemas.openxmlformats.org/drawingml/2006/table">
            <a:tbl>
              <a:tblPr firstRow="1" bandRow="1">
                <a:tableStyleId>{616DA210-FB5B-4158-B5E0-FEB733F419BA}</a:tableStyleId>
              </a:tblPr>
              <a:tblGrid>
                <a:gridCol w="919480">
                  <a:extLst>
                    <a:ext uri="{9D8B030D-6E8A-4147-A177-3AD203B41FA5}">
                      <a16:colId xmlns:a16="http://schemas.microsoft.com/office/drawing/2014/main" val="2815204384"/>
                    </a:ext>
                  </a:extLst>
                </a:gridCol>
                <a:gridCol w="919480">
                  <a:extLst>
                    <a:ext uri="{9D8B030D-6E8A-4147-A177-3AD203B41FA5}">
                      <a16:colId xmlns:a16="http://schemas.microsoft.com/office/drawing/2014/main" val="1727257123"/>
                    </a:ext>
                  </a:extLst>
                </a:gridCol>
              </a:tblGrid>
              <a:tr h="370840">
                <a:tc>
                  <a:txBody>
                    <a:bodyPr/>
                    <a:lstStyle/>
                    <a:p>
                      <a:pPr algn="ctr"/>
                      <a:r>
                        <a:rPr lang="en-US" sz="1200" b="1" dirty="0"/>
                        <a:t>Cluster</a:t>
                      </a:r>
                      <a:endParaRPr lang="en-US" sz="1200" b="1" dirty="0">
                        <a:latin typeface="Courier New" panose="02070309020205020404" pitchFamily="49" charset="0"/>
                        <a:cs typeface="Courier New" panose="02070309020205020404" pitchFamily="49" charset="0"/>
                      </a:endParaRPr>
                    </a:p>
                  </a:txBody>
                  <a:tcPr/>
                </a:tc>
                <a:tc>
                  <a:txBody>
                    <a:bodyPr/>
                    <a:lstStyle/>
                    <a:p>
                      <a:pPr algn="ctr"/>
                      <a:r>
                        <a:rPr lang="en-US" sz="1200" b="1" dirty="0"/>
                        <a:t>Next</a:t>
                      </a:r>
                    </a:p>
                    <a:p>
                      <a:pPr algn="ctr"/>
                      <a:r>
                        <a:rPr lang="en-US" sz="1200" b="1" dirty="0"/>
                        <a:t>Cluster</a:t>
                      </a:r>
                      <a:endParaRPr lang="en-US" sz="1200" b="1"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8270131"/>
                  </a:ext>
                </a:extLst>
              </a:tr>
              <a:tr h="249651">
                <a:tc>
                  <a:txBody>
                    <a:bodyPr/>
                    <a:lstStyle/>
                    <a:p>
                      <a:pPr algn="ctr"/>
                      <a:r>
                        <a:rPr lang="en-US" sz="1200" b="1" dirty="0"/>
                        <a:t>0</a:t>
                      </a:r>
                      <a:endParaRPr lang="en-US" sz="1200" b="1" dirty="0">
                        <a:latin typeface="Courier New" panose="02070309020205020404" pitchFamily="49" charset="0"/>
                        <a:cs typeface="Courier New" panose="02070309020205020404" pitchFamily="49" charset="0"/>
                      </a:endParaRPr>
                    </a:p>
                  </a:txBody>
                  <a:tcPr/>
                </a:tc>
                <a:tc>
                  <a:txBody>
                    <a:bodyPr/>
                    <a:lstStyle/>
                    <a:p>
                      <a:pPr algn="ctr"/>
                      <a:r>
                        <a:rPr lang="en-US" sz="1200" b="1" dirty="0"/>
                        <a:t>1</a:t>
                      </a:r>
                      <a:endParaRPr lang="en-US" sz="1200" b="1"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243040695"/>
                  </a:ext>
                </a:extLst>
              </a:tr>
              <a:tr h="237030">
                <a:tc>
                  <a:txBody>
                    <a:bodyPr/>
                    <a:lstStyle/>
                    <a:p>
                      <a:pPr algn="ctr"/>
                      <a:r>
                        <a:rPr lang="en-US" sz="1200" b="1" dirty="0"/>
                        <a:t>1</a:t>
                      </a:r>
                      <a:endParaRPr lang="en-US" sz="1200" b="1" dirty="0">
                        <a:latin typeface="Courier New" panose="02070309020205020404" pitchFamily="49" charset="0"/>
                        <a:cs typeface="Courier New" panose="02070309020205020404" pitchFamily="49" charset="0"/>
                      </a:endParaRPr>
                    </a:p>
                  </a:txBody>
                  <a:tcPr/>
                </a:tc>
                <a:tc>
                  <a:txBody>
                    <a:bodyPr/>
                    <a:lstStyle/>
                    <a:p>
                      <a:pPr algn="ctr"/>
                      <a:r>
                        <a:rPr lang="en-US" sz="1200" b="1" dirty="0"/>
                        <a:t>2</a:t>
                      </a:r>
                      <a:endParaRPr lang="en-US" sz="1200" b="1"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082051460"/>
                  </a:ext>
                </a:extLst>
              </a:tr>
            </a:tbl>
          </a:graphicData>
        </a:graphic>
      </p:graphicFrame>
      <p:sp>
        <p:nvSpPr>
          <p:cNvPr id="14" name="Oval 13">
            <a:extLst>
              <a:ext uri="{FF2B5EF4-FFF2-40B4-BE49-F238E27FC236}">
                <a16:creationId xmlns:a16="http://schemas.microsoft.com/office/drawing/2014/main" id="{384AFD5F-2F43-4CC4-A7F4-94E326AE9469}"/>
              </a:ext>
            </a:extLst>
          </p:cNvPr>
          <p:cNvSpPr/>
          <p:nvPr/>
        </p:nvSpPr>
        <p:spPr>
          <a:xfrm>
            <a:off x="7323329" y="1963515"/>
            <a:ext cx="112643" cy="10369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22BA5D4-5B90-4A55-8161-EC6D2FD34F15}"/>
              </a:ext>
            </a:extLst>
          </p:cNvPr>
          <p:cNvSpPr/>
          <p:nvPr/>
        </p:nvSpPr>
        <p:spPr>
          <a:xfrm>
            <a:off x="7323330" y="1795688"/>
            <a:ext cx="112643" cy="10369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7" name="Table 16">
            <a:extLst>
              <a:ext uri="{FF2B5EF4-FFF2-40B4-BE49-F238E27FC236}">
                <a16:creationId xmlns:a16="http://schemas.microsoft.com/office/drawing/2014/main" id="{343E5229-9C6E-40B8-8D98-8DC37CE639FF}"/>
              </a:ext>
            </a:extLst>
          </p:cNvPr>
          <p:cNvGraphicFramePr>
            <a:graphicFrameLocks noGrp="1"/>
          </p:cNvGraphicFramePr>
          <p:nvPr>
            <p:extLst/>
          </p:nvPr>
        </p:nvGraphicFramePr>
        <p:xfrm>
          <a:off x="6469359" y="2302527"/>
          <a:ext cx="1838960" cy="3017520"/>
        </p:xfrm>
        <a:graphic>
          <a:graphicData uri="http://schemas.openxmlformats.org/drawingml/2006/table">
            <a:tbl>
              <a:tblPr firstRow="1" bandRow="1">
                <a:tableStyleId>{616DA210-FB5B-4158-B5E0-FEB733F419BA}</a:tableStyleId>
              </a:tblPr>
              <a:tblGrid>
                <a:gridCol w="919480">
                  <a:extLst>
                    <a:ext uri="{9D8B030D-6E8A-4147-A177-3AD203B41FA5}">
                      <a16:colId xmlns:a16="http://schemas.microsoft.com/office/drawing/2014/main" val="2815204384"/>
                    </a:ext>
                  </a:extLst>
                </a:gridCol>
                <a:gridCol w="919480">
                  <a:extLst>
                    <a:ext uri="{9D8B030D-6E8A-4147-A177-3AD203B41FA5}">
                      <a16:colId xmlns:a16="http://schemas.microsoft.com/office/drawing/2014/main" val="1727257123"/>
                    </a:ext>
                  </a:extLst>
                </a:gridCol>
              </a:tblGrid>
              <a:tr h="249651">
                <a:tc>
                  <a:txBody>
                    <a:bodyPr/>
                    <a:lstStyle/>
                    <a:p>
                      <a:pPr algn="ctr"/>
                      <a:r>
                        <a:rPr lang="en-US" sz="1200" b="1" dirty="0">
                          <a:latin typeface="Courier New" panose="02070309020205020404" pitchFamily="49" charset="0"/>
                          <a:cs typeface="Courier New" panose="02070309020205020404" pitchFamily="49" charset="0"/>
                        </a:rPr>
                        <a:t>1000</a:t>
                      </a:r>
                    </a:p>
                  </a:txBody>
                  <a:tcPr/>
                </a:tc>
                <a:tc>
                  <a:txBody>
                    <a:bodyPr/>
                    <a:lstStyle/>
                    <a:p>
                      <a:pPr algn="ctr"/>
                      <a:r>
                        <a:rPr lang="en-US" sz="1200" b="1" dirty="0">
                          <a:latin typeface="Courier New" panose="02070309020205020404" pitchFamily="49" charset="0"/>
                          <a:cs typeface="Courier New" panose="02070309020205020404" pitchFamily="49" charset="0"/>
                        </a:rPr>
                        <a:t>1001</a:t>
                      </a:r>
                    </a:p>
                  </a:txBody>
                  <a:tcPr/>
                </a:tc>
                <a:extLst>
                  <a:ext uri="{0D108BD9-81ED-4DB2-BD59-A6C34878D82A}">
                    <a16:rowId xmlns:a16="http://schemas.microsoft.com/office/drawing/2014/main" val="1243040695"/>
                  </a:ext>
                </a:extLst>
              </a:tr>
              <a:tr h="237030">
                <a:tc>
                  <a:txBody>
                    <a:bodyPr/>
                    <a:lstStyle/>
                    <a:p>
                      <a:pPr algn="ctr"/>
                      <a:r>
                        <a:rPr lang="en-US" sz="1200" b="1" dirty="0">
                          <a:latin typeface="Courier New" panose="02070309020205020404" pitchFamily="49" charset="0"/>
                          <a:cs typeface="Courier New" panose="02070309020205020404" pitchFamily="49" charset="0"/>
                        </a:rPr>
                        <a:t>1002</a:t>
                      </a:r>
                    </a:p>
                  </a:txBody>
                  <a:tcPr/>
                </a:tc>
                <a:tc>
                  <a:txBody>
                    <a:bodyPr/>
                    <a:lstStyle/>
                    <a:p>
                      <a:pPr algn="ctr"/>
                      <a:r>
                        <a:rPr lang="en-US" sz="1200" b="1" dirty="0">
                          <a:latin typeface="Courier New" panose="02070309020205020404" pitchFamily="49" charset="0"/>
                          <a:cs typeface="Courier New" panose="02070309020205020404" pitchFamily="49" charset="0"/>
                        </a:rPr>
                        <a:t>1003</a:t>
                      </a:r>
                    </a:p>
                  </a:txBody>
                  <a:tcPr/>
                </a:tc>
                <a:extLst>
                  <a:ext uri="{0D108BD9-81ED-4DB2-BD59-A6C34878D82A}">
                    <a16:rowId xmlns:a16="http://schemas.microsoft.com/office/drawing/2014/main" val="1082051460"/>
                  </a:ext>
                </a:extLst>
              </a:tr>
              <a:tr h="237030">
                <a:tc>
                  <a:txBody>
                    <a:bodyPr/>
                    <a:lstStyle/>
                    <a:p>
                      <a:pPr algn="ctr"/>
                      <a:r>
                        <a:rPr lang="en-US" sz="1200" b="1" dirty="0">
                          <a:latin typeface="Courier New" panose="02070309020205020404" pitchFamily="49" charset="0"/>
                          <a:cs typeface="Courier New" panose="02070309020205020404" pitchFamily="49" charset="0"/>
                        </a:rPr>
                        <a:t>1003</a:t>
                      </a:r>
                    </a:p>
                  </a:txBody>
                  <a:tcPr/>
                </a:tc>
                <a:tc>
                  <a:txBody>
                    <a:bodyPr/>
                    <a:lstStyle/>
                    <a:p>
                      <a:pPr algn="ctr"/>
                      <a:r>
                        <a:rPr lang="en-US" sz="1200" b="1" dirty="0">
                          <a:latin typeface="Courier New" panose="02070309020205020404" pitchFamily="49" charset="0"/>
                          <a:cs typeface="Courier New" panose="02070309020205020404" pitchFamily="49" charset="0"/>
                        </a:rPr>
                        <a:t>1004</a:t>
                      </a:r>
                    </a:p>
                  </a:txBody>
                  <a:tcPr/>
                </a:tc>
                <a:extLst>
                  <a:ext uri="{0D108BD9-81ED-4DB2-BD59-A6C34878D82A}">
                    <a16:rowId xmlns:a16="http://schemas.microsoft.com/office/drawing/2014/main" val="1236706746"/>
                  </a:ext>
                </a:extLst>
              </a:tr>
              <a:tr h="237030">
                <a:tc>
                  <a:txBody>
                    <a:bodyPr/>
                    <a:lstStyle/>
                    <a:p>
                      <a:pPr algn="ctr"/>
                      <a:r>
                        <a:rPr lang="en-US" sz="1200" b="1" dirty="0">
                          <a:latin typeface="Courier New" panose="02070309020205020404" pitchFamily="49" charset="0"/>
                          <a:cs typeface="Courier New" panose="02070309020205020404" pitchFamily="49" charset="0"/>
                        </a:rPr>
                        <a:t>1004</a:t>
                      </a:r>
                    </a:p>
                  </a:txBody>
                  <a:tcPr/>
                </a:tc>
                <a:tc>
                  <a:txBody>
                    <a:bodyPr/>
                    <a:lstStyle/>
                    <a:p>
                      <a:pPr algn="ctr"/>
                      <a:r>
                        <a:rPr lang="en-US" sz="1200" b="1" dirty="0">
                          <a:latin typeface="Courier New" panose="02070309020205020404" pitchFamily="49" charset="0"/>
                          <a:cs typeface="Courier New" panose="02070309020205020404" pitchFamily="49" charset="0"/>
                        </a:rPr>
                        <a:t>FFFF</a:t>
                      </a:r>
                    </a:p>
                  </a:txBody>
                  <a:tcPr/>
                </a:tc>
                <a:extLst>
                  <a:ext uri="{0D108BD9-81ED-4DB2-BD59-A6C34878D82A}">
                    <a16:rowId xmlns:a16="http://schemas.microsoft.com/office/drawing/2014/main" val="479119878"/>
                  </a:ext>
                </a:extLst>
              </a:tr>
              <a:tr h="237030">
                <a:tc>
                  <a:txBody>
                    <a:bodyPr/>
                    <a:lstStyle/>
                    <a:p>
                      <a:pPr algn="ctr"/>
                      <a:r>
                        <a:rPr lang="en-US" sz="1200" b="1" dirty="0">
                          <a:latin typeface="Courier New" panose="02070309020205020404" pitchFamily="49" charset="0"/>
                          <a:cs typeface="Courier New" panose="02070309020205020404" pitchFamily="49" charset="0"/>
                        </a:rPr>
                        <a:t>1005</a:t>
                      </a:r>
                    </a:p>
                  </a:txBody>
                  <a:tcPr/>
                </a:tc>
                <a:tc>
                  <a:txBody>
                    <a:bodyPr/>
                    <a:lstStyle/>
                    <a:p>
                      <a:pPr algn="ctr"/>
                      <a:r>
                        <a:rPr lang="en-US" sz="1200" b="1" dirty="0">
                          <a:latin typeface="Courier New" panose="02070309020205020404" pitchFamily="49" charset="0"/>
                          <a:cs typeface="Courier New" panose="02070309020205020404" pitchFamily="49" charset="0"/>
                        </a:rPr>
                        <a:t>1006</a:t>
                      </a:r>
                    </a:p>
                  </a:txBody>
                  <a:tcPr/>
                </a:tc>
                <a:extLst>
                  <a:ext uri="{0D108BD9-81ED-4DB2-BD59-A6C34878D82A}">
                    <a16:rowId xmlns:a16="http://schemas.microsoft.com/office/drawing/2014/main" val="4288180155"/>
                  </a:ext>
                </a:extLst>
              </a:tr>
              <a:tr h="237030">
                <a:tc>
                  <a:txBody>
                    <a:bodyPr/>
                    <a:lstStyle/>
                    <a:p>
                      <a:pPr algn="ctr"/>
                      <a:r>
                        <a:rPr lang="en-US" sz="1200" b="1" dirty="0">
                          <a:latin typeface="Courier New" panose="02070309020205020404" pitchFamily="49" charset="0"/>
                          <a:cs typeface="Courier New" panose="02070309020205020404" pitchFamily="49" charset="0"/>
                        </a:rPr>
                        <a:t>1006</a:t>
                      </a:r>
                    </a:p>
                  </a:txBody>
                  <a:tcPr/>
                </a:tc>
                <a:tc>
                  <a:txBody>
                    <a:bodyPr/>
                    <a:lstStyle/>
                    <a:p>
                      <a:pPr algn="ctr"/>
                      <a:r>
                        <a:rPr lang="en-US" sz="1200" b="1" dirty="0">
                          <a:latin typeface="Courier New" panose="02070309020205020404" pitchFamily="49" charset="0"/>
                          <a:cs typeface="Courier New" panose="02070309020205020404" pitchFamily="49" charset="0"/>
                        </a:rPr>
                        <a:t>1007</a:t>
                      </a:r>
                    </a:p>
                  </a:txBody>
                  <a:tcPr/>
                </a:tc>
                <a:extLst>
                  <a:ext uri="{0D108BD9-81ED-4DB2-BD59-A6C34878D82A}">
                    <a16:rowId xmlns:a16="http://schemas.microsoft.com/office/drawing/2014/main" val="3357393215"/>
                  </a:ext>
                </a:extLst>
              </a:tr>
              <a:tr h="237030">
                <a:tc>
                  <a:txBody>
                    <a:bodyPr/>
                    <a:lstStyle/>
                    <a:p>
                      <a:pPr algn="ctr"/>
                      <a:r>
                        <a:rPr lang="en-US" sz="1200" b="1" dirty="0">
                          <a:latin typeface="Courier New" panose="02070309020205020404" pitchFamily="49" charset="0"/>
                          <a:cs typeface="Courier New" panose="02070309020205020404" pitchFamily="49" charset="0"/>
                        </a:rPr>
                        <a:t>1007</a:t>
                      </a:r>
                    </a:p>
                  </a:txBody>
                  <a:tcPr/>
                </a:tc>
                <a:tc>
                  <a:txBody>
                    <a:bodyPr/>
                    <a:lstStyle/>
                    <a:p>
                      <a:pPr algn="ctr"/>
                      <a:r>
                        <a:rPr lang="en-US" sz="1200" b="1" dirty="0">
                          <a:latin typeface="Courier New" panose="02070309020205020404" pitchFamily="49" charset="0"/>
                          <a:cs typeface="Courier New" panose="02070309020205020404" pitchFamily="49" charset="0"/>
                        </a:rPr>
                        <a:t>1008</a:t>
                      </a:r>
                    </a:p>
                  </a:txBody>
                  <a:tcPr/>
                </a:tc>
                <a:extLst>
                  <a:ext uri="{0D108BD9-81ED-4DB2-BD59-A6C34878D82A}">
                    <a16:rowId xmlns:a16="http://schemas.microsoft.com/office/drawing/2014/main" val="4024068927"/>
                  </a:ext>
                </a:extLst>
              </a:tr>
              <a:tr h="237030">
                <a:tc>
                  <a:txBody>
                    <a:bodyPr/>
                    <a:lstStyle/>
                    <a:p>
                      <a:pPr algn="ctr"/>
                      <a:r>
                        <a:rPr lang="en-US" sz="1200" b="1" dirty="0">
                          <a:latin typeface="Courier New" panose="02070309020205020404" pitchFamily="49" charset="0"/>
                          <a:cs typeface="Courier New" panose="02070309020205020404" pitchFamily="49" charset="0"/>
                        </a:rPr>
                        <a:t>1008</a:t>
                      </a:r>
                    </a:p>
                  </a:txBody>
                  <a:tcPr/>
                </a:tc>
                <a:tc>
                  <a:txBody>
                    <a:bodyPr/>
                    <a:lstStyle/>
                    <a:p>
                      <a:pPr algn="ctr"/>
                      <a:r>
                        <a:rPr lang="en-US" sz="1200" b="1" dirty="0">
                          <a:latin typeface="Courier New" panose="02070309020205020404" pitchFamily="49" charset="0"/>
                          <a:cs typeface="Courier New" panose="02070309020205020404" pitchFamily="49" charset="0"/>
                        </a:rPr>
                        <a:t>1009</a:t>
                      </a:r>
                    </a:p>
                  </a:txBody>
                  <a:tcPr/>
                </a:tc>
                <a:extLst>
                  <a:ext uri="{0D108BD9-81ED-4DB2-BD59-A6C34878D82A}">
                    <a16:rowId xmlns:a16="http://schemas.microsoft.com/office/drawing/2014/main" val="1848500785"/>
                  </a:ext>
                </a:extLst>
              </a:tr>
              <a:tr h="237030">
                <a:tc>
                  <a:txBody>
                    <a:bodyPr/>
                    <a:lstStyle/>
                    <a:p>
                      <a:pPr algn="ctr"/>
                      <a:r>
                        <a:rPr lang="en-US" sz="1200" b="1" dirty="0">
                          <a:latin typeface="Courier New" panose="02070309020205020404" pitchFamily="49" charset="0"/>
                          <a:cs typeface="Courier New" panose="02070309020205020404" pitchFamily="49" charset="0"/>
                        </a:rPr>
                        <a:t>1009</a:t>
                      </a:r>
                    </a:p>
                  </a:txBody>
                  <a:tcPr/>
                </a:tc>
                <a:tc>
                  <a:txBody>
                    <a:bodyPr/>
                    <a:lstStyle/>
                    <a:p>
                      <a:pPr algn="ctr"/>
                      <a:r>
                        <a:rPr lang="en-US" sz="1200" b="1" dirty="0">
                          <a:latin typeface="Courier New" panose="02070309020205020404" pitchFamily="49" charset="0"/>
                          <a:cs typeface="Courier New" panose="02070309020205020404" pitchFamily="49" charset="0"/>
                        </a:rPr>
                        <a:t>FFFF</a:t>
                      </a:r>
                    </a:p>
                  </a:txBody>
                  <a:tcPr/>
                </a:tc>
                <a:extLst>
                  <a:ext uri="{0D108BD9-81ED-4DB2-BD59-A6C34878D82A}">
                    <a16:rowId xmlns:a16="http://schemas.microsoft.com/office/drawing/2014/main" val="13572507"/>
                  </a:ext>
                </a:extLst>
              </a:tr>
              <a:tr h="237030">
                <a:tc>
                  <a:txBody>
                    <a:bodyPr/>
                    <a:lstStyle/>
                    <a:p>
                      <a:pPr algn="ctr"/>
                      <a:r>
                        <a:rPr lang="en-US" sz="1200" b="1" dirty="0">
                          <a:latin typeface="Courier New" panose="02070309020205020404" pitchFamily="49" charset="0"/>
                          <a:cs typeface="Courier New" panose="02070309020205020404" pitchFamily="49" charset="0"/>
                        </a:rPr>
                        <a:t>1010</a:t>
                      </a:r>
                    </a:p>
                  </a:txBody>
                  <a:tcPr/>
                </a:tc>
                <a:tc>
                  <a:txBody>
                    <a:bodyPr/>
                    <a:lstStyle/>
                    <a:p>
                      <a:pPr algn="ctr"/>
                      <a:r>
                        <a:rPr lang="en-US" sz="1200" b="1" dirty="0">
                          <a:latin typeface="Courier New" panose="02070309020205020404" pitchFamily="49" charset="0"/>
                          <a:cs typeface="Courier New" panose="02070309020205020404" pitchFamily="49" charset="0"/>
                        </a:rPr>
                        <a:t>1011</a:t>
                      </a:r>
                    </a:p>
                  </a:txBody>
                  <a:tcPr/>
                </a:tc>
                <a:extLst>
                  <a:ext uri="{0D108BD9-81ED-4DB2-BD59-A6C34878D82A}">
                    <a16:rowId xmlns:a16="http://schemas.microsoft.com/office/drawing/2014/main" val="3413814651"/>
                  </a:ext>
                </a:extLst>
              </a:tr>
              <a:tr h="237030">
                <a:tc>
                  <a:txBody>
                    <a:bodyPr/>
                    <a:lstStyle/>
                    <a:p>
                      <a:pPr algn="ctr"/>
                      <a:r>
                        <a:rPr lang="en-US" sz="1200" b="1" dirty="0">
                          <a:latin typeface="Courier New" panose="02070309020205020404" pitchFamily="49" charset="0"/>
                          <a:cs typeface="Courier New" panose="02070309020205020404" pitchFamily="49" charset="0"/>
                        </a:rPr>
                        <a:t>1011</a:t>
                      </a:r>
                    </a:p>
                  </a:txBody>
                  <a:tcPr/>
                </a:tc>
                <a:tc>
                  <a:txBody>
                    <a:bodyPr/>
                    <a:lstStyle/>
                    <a:p>
                      <a:pPr algn="ctr"/>
                      <a:r>
                        <a:rPr lang="en-US" sz="1200" b="1" dirty="0">
                          <a:latin typeface="Courier New" panose="02070309020205020404" pitchFamily="49" charset="0"/>
                          <a:cs typeface="Courier New" panose="02070309020205020404" pitchFamily="49" charset="0"/>
                        </a:rPr>
                        <a:t>1012</a:t>
                      </a:r>
                    </a:p>
                  </a:txBody>
                  <a:tcPr/>
                </a:tc>
                <a:extLst>
                  <a:ext uri="{0D108BD9-81ED-4DB2-BD59-A6C34878D82A}">
                    <a16:rowId xmlns:a16="http://schemas.microsoft.com/office/drawing/2014/main" val="3882074267"/>
                  </a:ext>
                </a:extLst>
              </a:tr>
            </a:tbl>
          </a:graphicData>
        </a:graphic>
      </p:graphicFrame>
      <p:sp>
        <p:nvSpPr>
          <p:cNvPr id="18" name="TextBox 17">
            <a:extLst>
              <a:ext uri="{FF2B5EF4-FFF2-40B4-BE49-F238E27FC236}">
                <a16:creationId xmlns:a16="http://schemas.microsoft.com/office/drawing/2014/main" id="{F611EDA0-478A-4A75-927A-8B8ED64B30C0}"/>
              </a:ext>
            </a:extLst>
          </p:cNvPr>
          <p:cNvSpPr txBox="1"/>
          <p:nvPr/>
        </p:nvSpPr>
        <p:spPr>
          <a:xfrm>
            <a:off x="507117" y="863959"/>
            <a:ext cx="2332690" cy="738664"/>
          </a:xfrm>
          <a:prstGeom prst="rect">
            <a:avLst/>
          </a:prstGeom>
          <a:noFill/>
        </p:spPr>
        <p:txBody>
          <a:bodyPr wrap="none" rtlCol="0">
            <a:spAutoFit/>
          </a:bodyPr>
          <a:lstStyle/>
          <a:p>
            <a:pPr algn="ctr"/>
            <a:r>
              <a:rPr lang="en-US" sz="1400" b="1" dirty="0">
                <a:latin typeface="Courier New" panose="02070309020205020404" pitchFamily="49" charset="0"/>
                <a:cs typeface="Courier New" panose="02070309020205020404" pitchFamily="49" charset="0"/>
              </a:rPr>
              <a:t>512 bytes / sector</a:t>
            </a:r>
          </a:p>
          <a:p>
            <a:pPr algn="ctr"/>
            <a:r>
              <a:rPr lang="en-US" sz="1400" b="1" dirty="0">
                <a:latin typeface="Courier New" panose="02070309020205020404" pitchFamily="49" charset="0"/>
                <a:cs typeface="Courier New" panose="02070309020205020404" pitchFamily="49" charset="0"/>
              </a:rPr>
              <a:t>4 sectors / cluster</a:t>
            </a:r>
          </a:p>
          <a:p>
            <a:pPr algn="ctr"/>
            <a:r>
              <a:rPr lang="en-US" sz="1400" b="1" dirty="0">
                <a:latin typeface="Courier New" panose="02070309020205020404" pitchFamily="49" charset="0"/>
                <a:cs typeface="Courier New" panose="02070309020205020404" pitchFamily="49" charset="0"/>
              </a:rPr>
              <a:t>2048 bytes / cluster</a:t>
            </a:r>
          </a:p>
        </p:txBody>
      </p:sp>
      <p:sp>
        <p:nvSpPr>
          <p:cNvPr id="19" name="Oval 18">
            <a:extLst>
              <a:ext uri="{FF2B5EF4-FFF2-40B4-BE49-F238E27FC236}">
                <a16:creationId xmlns:a16="http://schemas.microsoft.com/office/drawing/2014/main" id="{642E1471-ACE2-42C2-8867-F594D53A4D1B}"/>
              </a:ext>
            </a:extLst>
          </p:cNvPr>
          <p:cNvSpPr/>
          <p:nvPr/>
        </p:nvSpPr>
        <p:spPr>
          <a:xfrm>
            <a:off x="7323329" y="2140769"/>
            <a:ext cx="112643" cy="10369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Table 19">
            <a:extLst>
              <a:ext uri="{FF2B5EF4-FFF2-40B4-BE49-F238E27FC236}">
                <a16:creationId xmlns:a16="http://schemas.microsoft.com/office/drawing/2014/main" id="{1968FB8A-A16C-43E7-8704-906B790B8CD1}"/>
              </a:ext>
            </a:extLst>
          </p:cNvPr>
          <p:cNvGraphicFramePr>
            <a:graphicFrameLocks noGrp="1"/>
          </p:cNvGraphicFramePr>
          <p:nvPr>
            <p:extLst/>
          </p:nvPr>
        </p:nvGraphicFramePr>
        <p:xfrm>
          <a:off x="6469359" y="5900445"/>
          <a:ext cx="1838960" cy="822960"/>
        </p:xfrm>
        <a:graphic>
          <a:graphicData uri="http://schemas.openxmlformats.org/drawingml/2006/table">
            <a:tbl>
              <a:tblPr firstRow="1" bandRow="1">
                <a:tableStyleId>{616DA210-FB5B-4158-B5E0-FEB733F419BA}</a:tableStyleId>
              </a:tblPr>
              <a:tblGrid>
                <a:gridCol w="919480">
                  <a:extLst>
                    <a:ext uri="{9D8B030D-6E8A-4147-A177-3AD203B41FA5}">
                      <a16:colId xmlns:a16="http://schemas.microsoft.com/office/drawing/2014/main" val="2815204384"/>
                    </a:ext>
                  </a:extLst>
                </a:gridCol>
                <a:gridCol w="919480">
                  <a:extLst>
                    <a:ext uri="{9D8B030D-6E8A-4147-A177-3AD203B41FA5}">
                      <a16:colId xmlns:a16="http://schemas.microsoft.com/office/drawing/2014/main" val="1727257123"/>
                    </a:ext>
                  </a:extLst>
                </a:gridCol>
              </a:tblGrid>
              <a:tr h="249651">
                <a:tc>
                  <a:txBody>
                    <a:bodyPr/>
                    <a:lstStyle/>
                    <a:p>
                      <a:pPr algn="ctr"/>
                      <a:r>
                        <a:rPr lang="en-US" sz="1200" b="1" dirty="0">
                          <a:latin typeface="Courier New" panose="02070309020205020404" pitchFamily="49" charset="0"/>
                          <a:cs typeface="Courier New" panose="02070309020205020404" pitchFamily="49" charset="0"/>
                        </a:rPr>
                        <a:t>1037</a:t>
                      </a:r>
                    </a:p>
                  </a:txBody>
                  <a:tcPr/>
                </a:tc>
                <a:tc>
                  <a:txBody>
                    <a:bodyPr/>
                    <a:lstStyle/>
                    <a:p>
                      <a:pPr algn="ctr"/>
                      <a:r>
                        <a:rPr lang="en-US" sz="1200" b="1" dirty="0">
                          <a:latin typeface="Courier New" panose="02070309020205020404" pitchFamily="49" charset="0"/>
                          <a:cs typeface="Courier New" panose="02070309020205020404" pitchFamily="49" charset="0"/>
                        </a:rPr>
                        <a:t>1037</a:t>
                      </a:r>
                    </a:p>
                  </a:txBody>
                  <a:tcPr/>
                </a:tc>
                <a:extLst>
                  <a:ext uri="{0D108BD9-81ED-4DB2-BD59-A6C34878D82A}">
                    <a16:rowId xmlns:a16="http://schemas.microsoft.com/office/drawing/2014/main" val="1243040695"/>
                  </a:ext>
                </a:extLst>
              </a:tr>
              <a:tr h="237030">
                <a:tc>
                  <a:txBody>
                    <a:bodyPr/>
                    <a:lstStyle/>
                    <a:p>
                      <a:pPr algn="ctr"/>
                      <a:r>
                        <a:rPr lang="en-US" sz="1200" b="1" dirty="0">
                          <a:latin typeface="Courier New" panose="02070309020205020404" pitchFamily="49" charset="0"/>
                          <a:cs typeface="Courier New" panose="02070309020205020404" pitchFamily="49" charset="0"/>
                        </a:rPr>
                        <a:t>1038</a:t>
                      </a:r>
                    </a:p>
                  </a:txBody>
                  <a:tcPr/>
                </a:tc>
                <a:tc>
                  <a:txBody>
                    <a:bodyPr/>
                    <a:lstStyle/>
                    <a:p>
                      <a:pPr algn="ctr"/>
                      <a:r>
                        <a:rPr lang="en-US" sz="1200" b="1" dirty="0">
                          <a:latin typeface="Courier New" panose="02070309020205020404" pitchFamily="49" charset="0"/>
                          <a:cs typeface="Courier New" panose="02070309020205020404" pitchFamily="49" charset="0"/>
                        </a:rPr>
                        <a:t>1039</a:t>
                      </a:r>
                    </a:p>
                  </a:txBody>
                  <a:tcPr/>
                </a:tc>
                <a:extLst>
                  <a:ext uri="{0D108BD9-81ED-4DB2-BD59-A6C34878D82A}">
                    <a16:rowId xmlns:a16="http://schemas.microsoft.com/office/drawing/2014/main" val="1082051460"/>
                  </a:ext>
                </a:extLst>
              </a:tr>
              <a:tr h="237030">
                <a:tc>
                  <a:txBody>
                    <a:bodyPr/>
                    <a:lstStyle/>
                    <a:p>
                      <a:pPr algn="ctr"/>
                      <a:r>
                        <a:rPr lang="en-US" sz="1200" b="1" dirty="0">
                          <a:latin typeface="Courier New" panose="02070309020205020404" pitchFamily="49" charset="0"/>
                          <a:cs typeface="Courier New" panose="02070309020205020404" pitchFamily="49" charset="0"/>
                        </a:rPr>
                        <a:t>1039</a:t>
                      </a:r>
                    </a:p>
                  </a:txBody>
                  <a:tcPr/>
                </a:tc>
                <a:tc>
                  <a:txBody>
                    <a:bodyPr/>
                    <a:lstStyle/>
                    <a:p>
                      <a:pPr algn="ctr"/>
                      <a:r>
                        <a:rPr lang="en-US" sz="1200" b="1" dirty="0">
                          <a:latin typeface="Courier New" panose="02070309020205020404" pitchFamily="49" charset="0"/>
                          <a:cs typeface="Courier New" panose="02070309020205020404" pitchFamily="49" charset="0"/>
                        </a:rPr>
                        <a:t>FFFF</a:t>
                      </a:r>
                    </a:p>
                  </a:txBody>
                  <a:tcPr/>
                </a:tc>
                <a:extLst>
                  <a:ext uri="{0D108BD9-81ED-4DB2-BD59-A6C34878D82A}">
                    <a16:rowId xmlns:a16="http://schemas.microsoft.com/office/drawing/2014/main" val="1236706746"/>
                  </a:ext>
                </a:extLst>
              </a:tr>
            </a:tbl>
          </a:graphicData>
        </a:graphic>
      </p:graphicFrame>
      <p:sp>
        <p:nvSpPr>
          <p:cNvPr id="27" name="Oval 26">
            <a:extLst>
              <a:ext uri="{FF2B5EF4-FFF2-40B4-BE49-F238E27FC236}">
                <a16:creationId xmlns:a16="http://schemas.microsoft.com/office/drawing/2014/main" id="{577BFDA6-8B06-4351-90A3-2D85142BF11F}"/>
              </a:ext>
            </a:extLst>
          </p:cNvPr>
          <p:cNvSpPr/>
          <p:nvPr/>
        </p:nvSpPr>
        <p:spPr>
          <a:xfrm>
            <a:off x="7323329" y="5539647"/>
            <a:ext cx="112643" cy="10369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F06065E-33F4-404B-A786-DD20A2D3C6E4}"/>
              </a:ext>
            </a:extLst>
          </p:cNvPr>
          <p:cNvSpPr/>
          <p:nvPr/>
        </p:nvSpPr>
        <p:spPr>
          <a:xfrm>
            <a:off x="7323330" y="5371820"/>
            <a:ext cx="112643" cy="10369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9D73D0D9-92C8-44A4-A13F-945290663F81}"/>
              </a:ext>
            </a:extLst>
          </p:cNvPr>
          <p:cNvSpPr/>
          <p:nvPr/>
        </p:nvSpPr>
        <p:spPr>
          <a:xfrm>
            <a:off x="7323329" y="5716901"/>
            <a:ext cx="112643" cy="10369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8D1F548C-5DB6-4F7A-9F91-B65D862D299A}"/>
              </a:ext>
            </a:extLst>
          </p:cNvPr>
          <p:cNvCxnSpPr/>
          <p:nvPr/>
        </p:nvCxnSpPr>
        <p:spPr>
          <a:xfrm flipV="1">
            <a:off x="4459357" y="2450969"/>
            <a:ext cx="2010002" cy="810705"/>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0AD736B-4B6F-4357-BC7D-071A48341ADE}"/>
              </a:ext>
            </a:extLst>
          </p:cNvPr>
          <p:cNvCxnSpPr>
            <a:cxnSpLocks/>
          </p:cNvCxnSpPr>
          <p:nvPr/>
        </p:nvCxnSpPr>
        <p:spPr>
          <a:xfrm flipV="1">
            <a:off x="4459357" y="3541135"/>
            <a:ext cx="2010002" cy="12589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10D03A7-E598-4145-A70B-7BA0EBB1EA8D}"/>
              </a:ext>
            </a:extLst>
          </p:cNvPr>
          <p:cNvCxnSpPr>
            <a:cxnSpLocks/>
          </p:cNvCxnSpPr>
          <p:nvPr/>
        </p:nvCxnSpPr>
        <p:spPr>
          <a:xfrm>
            <a:off x="4459357" y="4025189"/>
            <a:ext cx="2010002" cy="911227"/>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EDB08161-E35C-43B0-9AE1-9C22F81A8ABB}"/>
              </a:ext>
            </a:extLst>
          </p:cNvPr>
          <p:cNvSpPr txBox="1"/>
          <p:nvPr/>
        </p:nvSpPr>
        <p:spPr>
          <a:xfrm>
            <a:off x="6168793" y="431561"/>
            <a:ext cx="2440092" cy="307777"/>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File Allocation Table</a:t>
            </a:r>
          </a:p>
        </p:txBody>
      </p:sp>
      <p:sp>
        <p:nvSpPr>
          <p:cNvPr id="39" name="CustomShape 1">
            <a:extLst>
              <a:ext uri="{FF2B5EF4-FFF2-40B4-BE49-F238E27FC236}">
                <a16:creationId xmlns:a16="http://schemas.microsoft.com/office/drawing/2014/main" id="{A8E3C8A4-6FA7-482D-9139-11968DD1588C}"/>
              </a:ext>
            </a:extLst>
          </p:cNvPr>
          <p:cNvSpPr/>
          <p:nvPr/>
        </p:nvSpPr>
        <p:spPr>
          <a:xfrm>
            <a:off x="263432" y="5017099"/>
            <a:ext cx="5732016" cy="1399604"/>
          </a:xfrm>
          <a:prstGeom prst="rect">
            <a:avLst/>
          </a:prstGeom>
          <a:noFill/>
          <a:ln>
            <a:noFill/>
          </a:ln>
        </p:spPr>
        <p:txBody>
          <a:bodyPr lIns="90000" tIns="45000" rIns="90000" bIns="45000"/>
          <a:lstStyle/>
          <a:p>
            <a:pPr marL="342900" indent="-34290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The directory entry structure specifies the starting cluster and the file size</a:t>
            </a:r>
          </a:p>
          <a:p>
            <a:pPr marL="342900" indent="-34290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The FAT points to follow-on cluster or the end of the file (i.e. 0xFFFF)</a:t>
            </a:r>
          </a:p>
        </p:txBody>
      </p:sp>
    </p:spTree>
    <p:extLst>
      <p:ext uri="{BB962C8B-B14F-4D97-AF65-F5344CB8AC3E}">
        <p14:creationId xmlns:p14="http://schemas.microsoft.com/office/powerpoint/2010/main" val="316347582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87917"/>
            <a:ext cx="8140148" cy="602287"/>
          </a:xfrm>
          <a:prstGeom prst="rect">
            <a:avLst/>
          </a:prstGeom>
          <a:noFill/>
          <a:ln>
            <a:noFill/>
          </a:ln>
        </p:spPr>
        <p:txBody>
          <a:bodyPr lIns="90000" tIns="45000" rIns="90000" bIns="45000" anchor="ctr"/>
          <a:lstStyle/>
          <a:p>
            <a:pPr algn="ctr">
              <a:lnSpc>
                <a:spcPct val="100000"/>
              </a:lnSpc>
            </a:pPr>
            <a:r>
              <a:rPr lang="en-US" sz="2400" b="1" dirty="0">
                <a:latin typeface="Courier New" panose="02070309020205020404" pitchFamily="49" charset="0"/>
                <a:cs typeface="Courier New" panose="02070309020205020404" pitchFamily="49" charset="0"/>
              </a:rPr>
              <a:t>Gather Evidence</a:t>
            </a:r>
          </a:p>
        </p:txBody>
      </p:sp>
      <p:sp>
        <p:nvSpPr>
          <p:cNvPr id="6" name="CustomShape 1">
            <a:extLst>
              <a:ext uri="{FF2B5EF4-FFF2-40B4-BE49-F238E27FC236}">
                <a16:creationId xmlns:a16="http://schemas.microsoft.com/office/drawing/2014/main" id="{82B572BB-1029-4E30-B7C9-1D200FAEB91D}"/>
              </a:ext>
            </a:extLst>
          </p:cNvPr>
          <p:cNvSpPr/>
          <p:nvPr/>
        </p:nvSpPr>
        <p:spPr>
          <a:xfrm>
            <a:off x="116452" y="782423"/>
            <a:ext cx="8545841" cy="3563333"/>
          </a:xfrm>
          <a:prstGeom prst="rect">
            <a:avLst/>
          </a:prstGeom>
          <a:noFill/>
          <a:ln>
            <a:noFill/>
          </a:ln>
        </p:spPr>
        <p:txBody>
          <a:bodyPr lIns="90000" tIns="45000" rIns="90000" bIns="45000"/>
          <a:lstStyle/>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Steps to Proper Evidence Gathering</a:t>
            </a:r>
          </a:p>
          <a:p>
            <a:pPr marL="742950" lvl="1" indent="-28575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On External Collection System</a:t>
            </a:r>
          </a:p>
          <a:p>
            <a:pPr marL="1257300" lvl="2" indent="-342900">
              <a:buFont typeface="Courier New" panose="02070309020205020404" pitchFamily="49" charset="0"/>
              <a:buChar char="o"/>
            </a:pPr>
            <a:r>
              <a:rPr lang="en-US" sz="2000" b="1" dirty="0">
                <a:solidFill>
                  <a:srgbClr val="000000"/>
                </a:solidFill>
                <a:latin typeface="Courier New" panose="02070309020205020404" pitchFamily="49" charset="0"/>
                <a:cs typeface="Courier New" panose="02070309020205020404" pitchFamily="49" charset="0"/>
              </a:rPr>
              <a:t>Collect System Image</a:t>
            </a:r>
          </a:p>
          <a:p>
            <a:pPr marL="1257300" lvl="2" indent="-342900">
              <a:buFont typeface="Courier New" panose="02070309020205020404" pitchFamily="49" charset="0"/>
              <a:buChar char="o"/>
            </a:pPr>
            <a:r>
              <a:rPr lang="en-US" sz="2000" b="1" dirty="0">
                <a:solidFill>
                  <a:srgbClr val="000000"/>
                </a:solidFill>
                <a:latin typeface="Courier New" panose="02070309020205020404" pitchFamily="49" charset="0"/>
                <a:cs typeface="Courier New" panose="02070309020205020404" pitchFamily="49" charset="0"/>
              </a:rPr>
              <a:t>Hash Image</a:t>
            </a:r>
          </a:p>
          <a:p>
            <a:pPr lvl="2"/>
            <a:endParaRPr lang="en-US" sz="2000" b="1" dirty="0">
              <a:solidFill>
                <a:srgbClr val="000000"/>
              </a:solidFill>
              <a:latin typeface="Courier New" panose="02070309020205020404" pitchFamily="49" charset="0"/>
              <a:cs typeface="Courier New" panose="02070309020205020404" pitchFamily="49" charset="0"/>
            </a:endParaRPr>
          </a:p>
          <a:p>
            <a:pPr marL="742950" lvl="1" indent="-28575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On Target System</a:t>
            </a:r>
          </a:p>
          <a:p>
            <a:pPr marL="1200150" lvl="2" indent="-285750">
              <a:buFont typeface="Courier New" panose="02070309020205020404" pitchFamily="49" charset="0"/>
              <a:buChar char="o"/>
            </a:pPr>
            <a:r>
              <a:rPr lang="en-US" sz="2000" b="1" dirty="0">
                <a:solidFill>
                  <a:srgbClr val="000000"/>
                </a:solidFill>
                <a:latin typeface="Courier New" panose="02070309020205020404" pitchFamily="49" charset="0"/>
                <a:cs typeface="Courier New" panose="02070309020205020404" pitchFamily="49" charset="0"/>
              </a:rPr>
              <a:t>Open a Trusted Command Shell</a:t>
            </a:r>
          </a:p>
          <a:p>
            <a:pPr marL="1200150" lvl="2" indent="-285750">
              <a:buFont typeface="Courier New" panose="02070309020205020404" pitchFamily="49" charset="0"/>
              <a:buChar char="o"/>
            </a:pPr>
            <a:r>
              <a:rPr lang="en-US" sz="2000" b="1" dirty="0">
                <a:solidFill>
                  <a:srgbClr val="000000"/>
                </a:solidFill>
                <a:latin typeface="Courier New" panose="02070309020205020404" pitchFamily="49" charset="0"/>
                <a:cs typeface="Courier New" panose="02070309020205020404" pitchFamily="49" charset="0"/>
              </a:rPr>
              <a:t>Prepare the Collection System</a:t>
            </a:r>
          </a:p>
          <a:p>
            <a:pPr marL="1200150" lvl="2" indent="-285750">
              <a:buFont typeface="Courier New" panose="02070309020205020404" pitchFamily="49" charset="0"/>
              <a:buChar char="o"/>
            </a:pPr>
            <a:r>
              <a:rPr lang="en-US" sz="2000" b="1" dirty="0">
                <a:solidFill>
                  <a:srgbClr val="000000"/>
                </a:solidFill>
                <a:latin typeface="Courier New" panose="02070309020205020404" pitchFamily="49" charset="0"/>
                <a:cs typeface="Courier New" panose="02070309020205020404" pitchFamily="49" charset="0"/>
              </a:rPr>
              <a:t>Collect Volatile Evidence</a:t>
            </a:r>
          </a:p>
          <a:p>
            <a:pPr marL="1200150" lvl="2" indent="-285750">
              <a:buFont typeface="Courier New" panose="02070309020205020404" pitchFamily="49" charset="0"/>
              <a:buChar char="o"/>
            </a:pPr>
            <a:r>
              <a:rPr lang="en-US" sz="2000" b="1" dirty="0">
                <a:solidFill>
                  <a:srgbClr val="000000"/>
                </a:solidFill>
                <a:latin typeface="Courier New" panose="02070309020205020404" pitchFamily="49" charset="0"/>
                <a:cs typeface="Courier New" panose="02070309020205020404" pitchFamily="49" charset="0"/>
              </a:rPr>
              <a:t>Collect Pertinent Logs</a:t>
            </a:r>
          </a:p>
          <a:p>
            <a:pPr marL="1200150" lvl="2" indent="-285750">
              <a:buFont typeface="Courier New" panose="02070309020205020404" pitchFamily="49" charset="0"/>
              <a:buChar char="o"/>
            </a:pPr>
            <a:r>
              <a:rPr lang="en-US" sz="2000" b="1" dirty="0">
                <a:solidFill>
                  <a:srgbClr val="000000"/>
                </a:solidFill>
                <a:latin typeface="Courier New" panose="02070309020205020404" pitchFamily="49" charset="0"/>
                <a:cs typeface="Courier New" panose="02070309020205020404" pitchFamily="49" charset="0"/>
              </a:rPr>
              <a:t>Perform additional network surveillance</a:t>
            </a:r>
          </a:p>
        </p:txBody>
      </p:sp>
    </p:spTree>
    <p:extLst>
      <p:ext uri="{BB962C8B-B14F-4D97-AF65-F5344CB8AC3E}">
        <p14:creationId xmlns:p14="http://schemas.microsoft.com/office/powerpoint/2010/main" val="210084290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87917"/>
            <a:ext cx="8140148" cy="602287"/>
          </a:xfrm>
          <a:prstGeom prst="rect">
            <a:avLst/>
          </a:prstGeom>
          <a:noFill/>
          <a:ln>
            <a:noFill/>
          </a:ln>
        </p:spPr>
        <p:txBody>
          <a:bodyPr lIns="90000" tIns="45000" rIns="90000" bIns="45000" anchor="ctr"/>
          <a:lstStyle/>
          <a:p>
            <a:pPr algn="ctr">
              <a:lnSpc>
                <a:spcPct val="100000"/>
              </a:lnSpc>
            </a:pPr>
            <a:r>
              <a:rPr lang="en-US" sz="2400" b="1" dirty="0">
                <a:latin typeface="Courier New" panose="02070309020205020404" pitchFamily="49" charset="0"/>
                <a:cs typeface="Courier New" panose="02070309020205020404" pitchFamily="49" charset="0"/>
              </a:rPr>
              <a:t>Collect System Image – Removable Media</a:t>
            </a:r>
          </a:p>
        </p:txBody>
      </p:sp>
      <p:pic>
        <p:nvPicPr>
          <p:cNvPr id="3" name="Picture 2">
            <a:extLst>
              <a:ext uri="{FF2B5EF4-FFF2-40B4-BE49-F238E27FC236}">
                <a16:creationId xmlns:a16="http://schemas.microsoft.com/office/drawing/2014/main" id="{6317DFDD-7834-4FE7-A7FE-EAD6859CBDE5}"/>
              </a:ext>
            </a:extLst>
          </p:cNvPr>
          <p:cNvPicPr>
            <a:picLocks noChangeAspect="1"/>
          </p:cNvPicPr>
          <p:nvPr/>
        </p:nvPicPr>
        <p:blipFill>
          <a:blip r:embed="rId2"/>
          <a:stretch>
            <a:fillRect/>
          </a:stretch>
        </p:blipFill>
        <p:spPr>
          <a:xfrm>
            <a:off x="861510" y="3950885"/>
            <a:ext cx="2762129" cy="2672304"/>
          </a:xfrm>
          <a:prstGeom prst="rect">
            <a:avLst/>
          </a:prstGeom>
          <a:ln>
            <a:solidFill>
              <a:schemeClr val="tx1"/>
            </a:solidFill>
          </a:ln>
        </p:spPr>
      </p:pic>
      <p:pic>
        <p:nvPicPr>
          <p:cNvPr id="4" name="Picture 3">
            <a:extLst>
              <a:ext uri="{FF2B5EF4-FFF2-40B4-BE49-F238E27FC236}">
                <a16:creationId xmlns:a16="http://schemas.microsoft.com/office/drawing/2014/main" id="{5B832FBD-E64A-44EB-9960-692BF7B39681}"/>
              </a:ext>
            </a:extLst>
          </p:cNvPr>
          <p:cNvPicPr>
            <a:picLocks noChangeAspect="1"/>
          </p:cNvPicPr>
          <p:nvPr/>
        </p:nvPicPr>
        <p:blipFill>
          <a:blip r:embed="rId3"/>
          <a:stretch>
            <a:fillRect/>
          </a:stretch>
        </p:blipFill>
        <p:spPr>
          <a:xfrm>
            <a:off x="5077817" y="3950885"/>
            <a:ext cx="3453439" cy="2672304"/>
          </a:xfrm>
          <a:prstGeom prst="rect">
            <a:avLst/>
          </a:prstGeom>
          <a:ln>
            <a:solidFill>
              <a:schemeClr val="tx1"/>
            </a:solidFill>
          </a:ln>
        </p:spPr>
      </p:pic>
      <p:pic>
        <p:nvPicPr>
          <p:cNvPr id="7" name="Picture 6">
            <a:extLst>
              <a:ext uri="{FF2B5EF4-FFF2-40B4-BE49-F238E27FC236}">
                <a16:creationId xmlns:a16="http://schemas.microsoft.com/office/drawing/2014/main" id="{B7212D04-B296-44CE-879A-BB9836B4DD96}"/>
              </a:ext>
            </a:extLst>
          </p:cNvPr>
          <p:cNvPicPr>
            <a:picLocks noChangeAspect="1"/>
          </p:cNvPicPr>
          <p:nvPr/>
        </p:nvPicPr>
        <p:blipFill rotWithShape="1">
          <a:blip r:embed="rId4"/>
          <a:srcRect l="18970" t="4947" r="3196" b="12778"/>
          <a:stretch/>
        </p:blipFill>
        <p:spPr>
          <a:xfrm>
            <a:off x="1706252" y="756193"/>
            <a:ext cx="5731497" cy="2991007"/>
          </a:xfrm>
          <a:prstGeom prst="rect">
            <a:avLst/>
          </a:prstGeom>
          <a:ln>
            <a:solidFill>
              <a:schemeClr val="tx1"/>
            </a:solidFill>
          </a:ln>
        </p:spPr>
      </p:pic>
    </p:spTree>
    <p:extLst>
      <p:ext uri="{BB962C8B-B14F-4D97-AF65-F5344CB8AC3E}">
        <p14:creationId xmlns:p14="http://schemas.microsoft.com/office/powerpoint/2010/main" val="221427725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87917"/>
            <a:ext cx="8140148" cy="602287"/>
          </a:xfrm>
          <a:prstGeom prst="rect">
            <a:avLst/>
          </a:prstGeom>
          <a:noFill/>
          <a:ln>
            <a:noFill/>
          </a:ln>
        </p:spPr>
        <p:txBody>
          <a:bodyPr lIns="90000" tIns="45000" rIns="90000" bIns="45000" anchor="ctr"/>
          <a:lstStyle/>
          <a:p>
            <a:pPr algn="ctr">
              <a:lnSpc>
                <a:spcPct val="100000"/>
              </a:lnSpc>
            </a:pPr>
            <a:r>
              <a:rPr lang="en-US" sz="2400" b="1" dirty="0">
                <a:latin typeface="Courier New" panose="02070309020205020404" pitchFamily="49" charset="0"/>
                <a:cs typeface="Courier New" panose="02070309020205020404" pitchFamily="49" charset="0"/>
              </a:rPr>
              <a:t>Collect System Image (</a:t>
            </a:r>
            <a:r>
              <a:rPr lang="en-US" sz="2400" b="1" dirty="0" err="1">
                <a:latin typeface="Courier New" panose="02070309020205020404" pitchFamily="49" charset="0"/>
                <a:cs typeface="Courier New" panose="02070309020205020404" pitchFamily="49" charset="0"/>
              </a:rPr>
              <a:t>con’t</a:t>
            </a:r>
            <a:r>
              <a:rPr lang="en-US" sz="2400" b="1" dirty="0">
                <a:latin typeface="Courier New" panose="02070309020205020404" pitchFamily="49" charset="0"/>
                <a:cs typeface="Courier New" panose="02070309020205020404" pitchFamily="49" charset="0"/>
              </a:rPr>
              <a:t>)</a:t>
            </a:r>
          </a:p>
        </p:txBody>
      </p:sp>
      <p:pic>
        <p:nvPicPr>
          <p:cNvPr id="3" name="Picture 2">
            <a:extLst>
              <a:ext uri="{FF2B5EF4-FFF2-40B4-BE49-F238E27FC236}">
                <a16:creationId xmlns:a16="http://schemas.microsoft.com/office/drawing/2014/main" id="{0272B295-B9CA-407C-B2C9-5D7C179DDAB0}"/>
              </a:ext>
            </a:extLst>
          </p:cNvPr>
          <p:cNvPicPr>
            <a:picLocks noChangeAspect="1"/>
          </p:cNvPicPr>
          <p:nvPr/>
        </p:nvPicPr>
        <p:blipFill>
          <a:blip r:embed="rId2"/>
          <a:stretch>
            <a:fillRect/>
          </a:stretch>
        </p:blipFill>
        <p:spPr>
          <a:xfrm>
            <a:off x="326762" y="836375"/>
            <a:ext cx="3402099" cy="2665773"/>
          </a:xfrm>
          <a:prstGeom prst="rect">
            <a:avLst/>
          </a:prstGeom>
          <a:ln>
            <a:solidFill>
              <a:schemeClr val="tx1"/>
            </a:solidFill>
          </a:ln>
        </p:spPr>
      </p:pic>
      <p:pic>
        <p:nvPicPr>
          <p:cNvPr id="4" name="Picture 3">
            <a:extLst>
              <a:ext uri="{FF2B5EF4-FFF2-40B4-BE49-F238E27FC236}">
                <a16:creationId xmlns:a16="http://schemas.microsoft.com/office/drawing/2014/main" id="{BDB999CA-0C16-4FE4-B145-6F60F8FA58E3}"/>
              </a:ext>
            </a:extLst>
          </p:cNvPr>
          <p:cNvPicPr>
            <a:picLocks noChangeAspect="1"/>
          </p:cNvPicPr>
          <p:nvPr/>
        </p:nvPicPr>
        <p:blipFill>
          <a:blip r:embed="rId3"/>
          <a:stretch>
            <a:fillRect/>
          </a:stretch>
        </p:blipFill>
        <p:spPr>
          <a:xfrm>
            <a:off x="2787999" y="2485150"/>
            <a:ext cx="3608440" cy="2793861"/>
          </a:xfrm>
          <a:prstGeom prst="rect">
            <a:avLst/>
          </a:prstGeom>
          <a:ln>
            <a:solidFill>
              <a:schemeClr val="tx1"/>
            </a:solidFill>
          </a:ln>
        </p:spPr>
      </p:pic>
      <p:pic>
        <p:nvPicPr>
          <p:cNvPr id="5" name="Picture 4">
            <a:extLst>
              <a:ext uri="{FF2B5EF4-FFF2-40B4-BE49-F238E27FC236}">
                <a16:creationId xmlns:a16="http://schemas.microsoft.com/office/drawing/2014/main" id="{B9E81D16-639E-439E-A5E5-45A368D5D576}"/>
              </a:ext>
            </a:extLst>
          </p:cNvPr>
          <p:cNvPicPr>
            <a:picLocks noChangeAspect="1"/>
          </p:cNvPicPr>
          <p:nvPr/>
        </p:nvPicPr>
        <p:blipFill>
          <a:blip r:embed="rId4"/>
          <a:stretch>
            <a:fillRect/>
          </a:stretch>
        </p:blipFill>
        <p:spPr>
          <a:xfrm>
            <a:off x="6049754" y="3502148"/>
            <a:ext cx="2368384" cy="3159890"/>
          </a:xfrm>
          <a:prstGeom prst="rect">
            <a:avLst/>
          </a:prstGeom>
          <a:ln>
            <a:solidFill>
              <a:schemeClr val="tx1"/>
            </a:solidFill>
          </a:ln>
        </p:spPr>
      </p:pic>
    </p:spTree>
    <p:extLst>
      <p:ext uri="{BB962C8B-B14F-4D97-AF65-F5344CB8AC3E}">
        <p14:creationId xmlns:p14="http://schemas.microsoft.com/office/powerpoint/2010/main" val="236919771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87917"/>
            <a:ext cx="8140148" cy="602287"/>
          </a:xfrm>
          <a:prstGeom prst="rect">
            <a:avLst/>
          </a:prstGeom>
          <a:noFill/>
          <a:ln>
            <a:noFill/>
          </a:ln>
        </p:spPr>
        <p:txBody>
          <a:bodyPr lIns="90000" tIns="45000" rIns="90000" bIns="45000" anchor="ctr"/>
          <a:lstStyle/>
          <a:p>
            <a:pPr algn="ctr">
              <a:lnSpc>
                <a:spcPct val="100000"/>
              </a:lnSpc>
            </a:pPr>
            <a:r>
              <a:rPr lang="en-US" sz="2400" b="1" dirty="0">
                <a:latin typeface="Courier New" panose="02070309020205020404" pitchFamily="49" charset="0"/>
                <a:cs typeface="Courier New" panose="02070309020205020404" pitchFamily="49" charset="0"/>
              </a:rPr>
              <a:t>Collect System Image (</a:t>
            </a:r>
            <a:r>
              <a:rPr lang="en-US" sz="2400" b="1" dirty="0" err="1">
                <a:latin typeface="Courier New" panose="02070309020205020404" pitchFamily="49" charset="0"/>
                <a:cs typeface="Courier New" panose="02070309020205020404" pitchFamily="49" charset="0"/>
              </a:rPr>
              <a:t>con’t</a:t>
            </a:r>
            <a:r>
              <a:rPr lang="en-US" sz="2400" b="1" dirty="0">
                <a:latin typeface="Courier New" panose="02070309020205020404" pitchFamily="49" charset="0"/>
                <a:cs typeface="Courier New" panose="02070309020205020404" pitchFamily="49" charset="0"/>
              </a:rPr>
              <a:t>)</a:t>
            </a:r>
          </a:p>
        </p:txBody>
      </p:sp>
      <p:pic>
        <p:nvPicPr>
          <p:cNvPr id="7" name="Picture 6">
            <a:extLst>
              <a:ext uri="{FF2B5EF4-FFF2-40B4-BE49-F238E27FC236}">
                <a16:creationId xmlns:a16="http://schemas.microsoft.com/office/drawing/2014/main" id="{25917240-702A-43DA-8862-D13E4360927D}"/>
              </a:ext>
            </a:extLst>
          </p:cNvPr>
          <p:cNvPicPr>
            <a:picLocks noChangeAspect="1"/>
          </p:cNvPicPr>
          <p:nvPr/>
        </p:nvPicPr>
        <p:blipFill>
          <a:blip r:embed="rId2"/>
          <a:stretch>
            <a:fillRect/>
          </a:stretch>
        </p:blipFill>
        <p:spPr>
          <a:xfrm>
            <a:off x="273492" y="690204"/>
            <a:ext cx="3452488" cy="2682212"/>
          </a:xfrm>
          <a:prstGeom prst="rect">
            <a:avLst/>
          </a:prstGeom>
          <a:ln>
            <a:solidFill>
              <a:schemeClr val="tx1"/>
            </a:solidFill>
          </a:ln>
        </p:spPr>
      </p:pic>
      <p:pic>
        <p:nvPicPr>
          <p:cNvPr id="8" name="Picture 7">
            <a:extLst>
              <a:ext uri="{FF2B5EF4-FFF2-40B4-BE49-F238E27FC236}">
                <a16:creationId xmlns:a16="http://schemas.microsoft.com/office/drawing/2014/main" id="{14242B30-F65A-46C1-9410-51C48005EC5E}"/>
              </a:ext>
            </a:extLst>
          </p:cNvPr>
          <p:cNvPicPr>
            <a:picLocks noChangeAspect="1"/>
          </p:cNvPicPr>
          <p:nvPr/>
        </p:nvPicPr>
        <p:blipFill>
          <a:blip r:embed="rId3"/>
          <a:stretch>
            <a:fillRect/>
          </a:stretch>
        </p:blipFill>
        <p:spPr>
          <a:xfrm>
            <a:off x="2917882" y="2586413"/>
            <a:ext cx="3348673" cy="3199843"/>
          </a:xfrm>
          <a:prstGeom prst="rect">
            <a:avLst/>
          </a:prstGeom>
          <a:ln>
            <a:solidFill>
              <a:schemeClr val="tx1"/>
            </a:solidFill>
          </a:ln>
        </p:spPr>
      </p:pic>
      <p:pic>
        <p:nvPicPr>
          <p:cNvPr id="9" name="Picture 8">
            <a:extLst>
              <a:ext uri="{FF2B5EF4-FFF2-40B4-BE49-F238E27FC236}">
                <a16:creationId xmlns:a16="http://schemas.microsoft.com/office/drawing/2014/main" id="{8CC33223-DF20-4390-94DB-2317505F79CF}"/>
              </a:ext>
            </a:extLst>
          </p:cNvPr>
          <p:cNvPicPr>
            <a:picLocks noChangeAspect="1"/>
          </p:cNvPicPr>
          <p:nvPr/>
        </p:nvPicPr>
        <p:blipFill>
          <a:blip r:embed="rId4"/>
          <a:stretch>
            <a:fillRect/>
          </a:stretch>
        </p:blipFill>
        <p:spPr>
          <a:xfrm>
            <a:off x="5301544" y="3876074"/>
            <a:ext cx="3609401" cy="2769823"/>
          </a:xfrm>
          <a:prstGeom prst="rect">
            <a:avLst/>
          </a:prstGeom>
          <a:ln>
            <a:solidFill>
              <a:schemeClr val="tx1"/>
            </a:solidFill>
          </a:ln>
        </p:spPr>
      </p:pic>
    </p:spTree>
    <p:extLst>
      <p:ext uri="{BB962C8B-B14F-4D97-AF65-F5344CB8AC3E}">
        <p14:creationId xmlns:p14="http://schemas.microsoft.com/office/powerpoint/2010/main" val="77889962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293384" y="87917"/>
            <a:ext cx="8557233" cy="602287"/>
          </a:xfrm>
          <a:prstGeom prst="rect">
            <a:avLst/>
          </a:prstGeom>
          <a:noFill/>
          <a:ln>
            <a:noFill/>
          </a:ln>
        </p:spPr>
        <p:txBody>
          <a:bodyPr lIns="90000" tIns="45000" rIns="90000" bIns="45000" anchor="ctr"/>
          <a:lstStyle/>
          <a:p>
            <a:pPr algn="ctr">
              <a:lnSpc>
                <a:spcPct val="100000"/>
              </a:lnSpc>
            </a:pPr>
            <a:r>
              <a:rPr lang="en-US" sz="2200" b="1" dirty="0">
                <a:latin typeface="Courier New" panose="02070309020205020404" pitchFamily="49" charset="0"/>
                <a:cs typeface="Courier New" panose="02070309020205020404" pitchFamily="49" charset="0"/>
              </a:rPr>
              <a:t>Windows Volatile Artifacts</a:t>
            </a:r>
          </a:p>
        </p:txBody>
      </p:sp>
      <p:sp>
        <p:nvSpPr>
          <p:cNvPr id="18" name="CustomShape 1">
            <a:extLst>
              <a:ext uri="{FF2B5EF4-FFF2-40B4-BE49-F238E27FC236}">
                <a16:creationId xmlns:a16="http://schemas.microsoft.com/office/drawing/2014/main" id="{5B97FB8F-5B65-4452-947A-79F26EA1C528}"/>
              </a:ext>
            </a:extLst>
          </p:cNvPr>
          <p:cNvSpPr/>
          <p:nvPr/>
        </p:nvSpPr>
        <p:spPr>
          <a:xfrm>
            <a:off x="125880" y="1112363"/>
            <a:ext cx="5926128" cy="5326146"/>
          </a:xfrm>
          <a:prstGeom prst="rect">
            <a:avLst/>
          </a:prstGeom>
          <a:noFill/>
          <a:ln>
            <a:noFill/>
          </a:ln>
        </p:spPr>
        <p:txBody>
          <a:bodyPr lIns="90000" tIns="45000" rIns="90000" bIns="45000"/>
          <a:lstStyle/>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Volatile evidence includes:</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System Information</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Running Processes</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Open Sockets</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Network Connections</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Network Shares</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Network Users</a:t>
            </a:r>
          </a:p>
          <a:p>
            <a:pPr marL="342900" indent="-342900">
              <a:buFont typeface="Wingdings" panose="05000000000000000000" pitchFamily="2" charset="2"/>
              <a:buChar char="ü"/>
            </a:pPr>
            <a:endParaRPr lang="en-US" sz="2000"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r>
              <a:rPr lang="en-US" sz="2000" b="1" dirty="0">
                <a:solidFill>
                  <a:srgbClr val="000000"/>
                </a:solidFill>
                <a:latin typeface="Courier New" panose="02070309020205020404" pitchFamily="49" charset="0"/>
                <a:cs typeface="Courier New" panose="02070309020205020404" pitchFamily="49" charset="0"/>
              </a:rPr>
              <a:t>The batch file can be run from the removable media and the results stored to the media or through an external connection established with a remote tool on the removable media</a:t>
            </a:r>
          </a:p>
          <a:p>
            <a:pPr marL="342900" indent="-342900">
              <a:buFont typeface="Wingdings" panose="05000000000000000000" pitchFamily="2" charset="2"/>
              <a:buChar char="Ø"/>
            </a:pPr>
            <a:endParaRPr lang="en-US" sz="2000"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r>
              <a:rPr lang="en-US" sz="2000" b="1" dirty="0">
                <a:solidFill>
                  <a:srgbClr val="000000"/>
                </a:solidFill>
                <a:latin typeface="Courier New" panose="02070309020205020404" pitchFamily="49" charset="0"/>
                <a:cs typeface="Courier New" panose="02070309020205020404" pitchFamily="49" charset="0"/>
              </a:rPr>
              <a:t>The key is to minimize interaction with the target system</a:t>
            </a:r>
          </a:p>
        </p:txBody>
      </p:sp>
      <p:pic>
        <p:nvPicPr>
          <p:cNvPr id="7" name="Picture 6">
            <a:extLst>
              <a:ext uri="{FF2B5EF4-FFF2-40B4-BE49-F238E27FC236}">
                <a16:creationId xmlns:a16="http://schemas.microsoft.com/office/drawing/2014/main" id="{0F3E5FAC-B99C-4EF2-84CF-82F6D1F42098}"/>
              </a:ext>
            </a:extLst>
          </p:cNvPr>
          <p:cNvPicPr>
            <a:picLocks noChangeAspect="1"/>
          </p:cNvPicPr>
          <p:nvPr/>
        </p:nvPicPr>
        <p:blipFill>
          <a:blip r:embed="rId2"/>
          <a:stretch>
            <a:fillRect/>
          </a:stretch>
        </p:blipFill>
        <p:spPr>
          <a:xfrm>
            <a:off x="6202838" y="701911"/>
            <a:ext cx="2450968" cy="5977361"/>
          </a:xfrm>
          <a:prstGeom prst="rect">
            <a:avLst/>
          </a:prstGeom>
        </p:spPr>
      </p:pic>
    </p:spTree>
    <p:extLst>
      <p:ext uri="{BB962C8B-B14F-4D97-AF65-F5344CB8AC3E}">
        <p14:creationId xmlns:p14="http://schemas.microsoft.com/office/powerpoint/2010/main" val="202342403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557EC4EB-B907-47F1-AF97-053D0433B6B4}"/>
              </a:ext>
            </a:extLst>
          </p:cNvPr>
          <p:cNvCxnSpPr>
            <a:cxnSpLocks/>
          </p:cNvCxnSpPr>
          <p:nvPr/>
        </p:nvCxnSpPr>
        <p:spPr>
          <a:xfrm flipH="1" flipV="1">
            <a:off x="240270" y="3748529"/>
            <a:ext cx="2005763" cy="1414688"/>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2B79E83-B14C-4CBA-85A6-951B9C9FEC0F}"/>
              </a:ext>
            </a:extLst>
          </p:cNvPr>
          <p:cNvSpPr/>
          <p:nvPr/>
        </p:nvSpPr>
        <p:spPr>
          <a:xfrm>
            <a:off x="160252" y="1033610"/>
            <a:ext cx="4562574" cy="2714919"/>
          </a:xfrm>
          <a:prstGeom prst="rect">
            <a:avLst/>
          </a:pr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CustomShape 2"/>
          <p:cNvSpPr/>
          <p:nvPr/>
        </p:nvSpPr>
        <p:spPr>
          <a:xfrm>
            <a:off x="288670" y="87917"/>
            <a:ext cx="8566660" cy="602287"/>
          </a:xfrm>
          <a:prstGeom prst="rect">
            <a:avLst/>
          </a:prstGeom>
          <a:noFill/>
          <a:ln>
            <a:noFill/>
          </a:ln>
        </p:spPr>
        <p:txBody>
          <a:bodyPr lIns="90000" tIns="45000" rIns="90000" bIns="45000" anchor="ctr"/>
          <a:lstStyle/>
          <a:p>
            <a:pPr algn="ctr"/>
            <a:r>
              <a:rPr lang="en-US" sz="2200" b="1" dirty="0">
                <a:latin typeface="Courier New" panose="02070309020205020404" pitchFamily="49" charset="0"/>
                <a:cs typeface="Courier New" panose="02070309020205020404" pitchFamily="49" charset="0"/>
              </a:rPr>
              <a:t>Collect Volatile Evidence – Removable Media</a:t>
            </a:r>
          </a:p>
        </p:txBody>
      </p:sp>
      <p:pic>
        <p:nvPicPr>
          <p:cNvPr id="6" name="Picture 5">
            <a:extLst>
              <a:ext uri="{FF2B5EF4-FFF2-40B4-BE49-F238E27FC236}">
                <a16:creationId xmlns:a16="http://schemas.microsoft.com/office/drawing/2014/main" id="{C958DD4C-B56E-4750-903C-986B87130FC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2067" b="1972"/>
          <a:stretch/>
        </p:blipFill>
        <p:spPr>
          <a:xfrm>
            <a:off x="1580109" y="5151083"/>
            <a:ext cx="1531175" cy="1316222"/>
          </a:xfrm>
          <a:prstGeom prst="rect">
            <a:avLst/>
          </a:prstGeom>
        </p:spPr>
      </p:pic>
      <p:pic>
        <p:nvPicPr>
          <p:cNvPr id="1026" name="Picture 2" descr="Image result for thumb drive">
            <a:extLst>
              <a:ext uri="{FF2B5EF4-FFF2-40B4-BE49-F238E27FC236}">
                <a16:creationId xmlns:a16="http://schemas.microsoft.com/office/drawing/2014/main" id="{336EC2C1-2CF7-457A-B750-CF45ED649B66}"/>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6216" b="95946" l="4167" r="97000">
                        <a14:foregroundMark x1="7667" y1="70811" x2="13333" y2="80000"/>
                        <a14:foregroundMark x1="9167" y1="82973" x2="16667" y2="90000"/>
                        <a14:foregroundMark x1="16667" y1="90000" x2="16667" y2="90000"/>
                        <a14:foregroundMark x1="5333" y1="81622" x2="4167" y2="72703"/>
                        <a14:foregroundMark x1="18000" y1="95946" x2="21833" y2="95405"/>
                        <a14:foregroundMark x1="56333" y1="64054" x2="90667" y2="35676"/>
                        <a14:foregroundMark x1="90667" y1="35676" x2="94167" y2="22162"/>
                        <a14:foregroundMark x1="94167" y1="22162" x2="89167" y2="9189"/>
                        <a14:foregroundMark x1="89167" y1="9189" x2="79000" y2="5676"/>
                        <a14:foregroundMark x1="79000" y1="5676" x2="70667" y2="6486"/>
                        <a14:foregroundMark x1="70667" y1="6486" x2="68167" y2="8378"/>
                        <a14:foregroundMark x1="90500" y1="33514" x2="97000" y2="23784"/>
                        <a14:foregroundMark x1="97000" y1="23784" x2="97000" y2="23784"/>
                      </a14:backgroundRemoval>
                    </a14:imgEffect>
                  </a14:imgLayer>
                </a14:imgProps>
              </a:ext>
              <a:ext uri="{28A0092B-C50C-407E-A947-70E740481C1C}">
                <a14:useLocalDpi xmlns:a14="http://schemas.microsoft.com/office/drawing/2010/main" val="0"/>
              </a:ext>
            </a:extLst>
          </a:blip>
          <a:srcRect/>
          <a:stretch>
            <a:fillRect/>
          </a:stretch>
        </p:blipFill>
        <p:spPr bwMode="auto">
          <a:xfrm>
            <a:off x="1757691" y="4862073"/>
            <a:ext cx="976682" cy="60228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D6BB982-3560-4005-8D86-E00CAE33DBBE}"/>
              </a:ext>
            </a:extLst>
          </p:cNvPr>
          <p:cNvSpPr txBox="1"/>
          <p:nvPr/>
        </p:nvSpPr>
        <p:spPr>
          <a:xfrm>
            <a:off x="1555255" y="6457074"/>
            <a:ext cx="1580882" cy="307777"/>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Target System</a:t>
            </a:r>
          </a:p>
        </p:txBody>
      </p:sp>
      <p:sp>
        <p:nvSpPr>
          <p:cNvPr id="11" name="TextBox 10">
            <a:extLst>
              <a:ext uri="{FF2B5EF4-FFF2-40B4-BE49-F238E27FC236}">
                <a16:creationId xmlns:a16="http://schemas.microsoft.com/office/drawing/2014/main" id="{A204848C-5EE4-4B43-8249-7D4F83A11782}"/>
              </a:ext>
            </a:extLst>
          </p:cNvPr>
          <p:cNvSpPr txBox="1"/>
          <p:nvPr/>
        </p:nvSpPr>
        <p:spPr>
          <a:xfrm>
            <a:off x="2069347" y="3771906"/>
            <a:ext cx="936475" cy="307777"/>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Toolkit</a:t>
            </a:r>
          </a:p>
        </p:txBody>
      </p:sp>
      <p:pic>
        <p:nvPicPr>
          <p:cNvPr id="7" name="Picture 6">
            <a:extLst>
              <a:ext uri="{FF2B5EF4-FFF2-40B4-BE49-F238E27FC236}">
                <a16:creationId xmlns:a16="http://schemas.microsoft.com/office/drawing/2014/main" id="{B7212D04-B296-44CE-879A-BB9836B4DD96}"/>
              </a:ext>
            </a:extLst>
          </p:cNvPr>
          <p:cNvPicPr>
            <a:picLocks noChangeAspect="1"/>
          </p:cNvPicPr>
          <p:nvPr/>
        </p:nvPicPr>
        <p:blipFill rotWithShape="1">
          <a:blip r:embed="rId5"/>
          <a:srcRect l="18970" t="4947" r="3196" b="12778"/>
          <a:stretch/>
        </p:blipFill>
        <p:spPr>
          <a:xfrm>
            <a:off x="240270" y="1153909"/>
            <a:ext cx="2674376" cy="1395635"/>
          </a:xfrm>
          <a:prstGeom prst="rect">
            <a:avLst/>
          </a:prstGeom>
          <a:ln>
            <a:solidFill>
              <a:schemeClr val="tx1"/>
            </a:solidFill>
          </a:ln>
        </p:spPr>
      </p:pic>
      <p:pic>
        <p:nvPicPr>
          <p:cNvPr id="9" name="Picture 8" descr="A screen shot of a computer&#10;&#10;Description automatically generated">
            <a:extLst>
              <a:ext uri="{FF2B5EF4-FFF2-40B4-BE49-F238E27FC236}">
                <a16:creationId xmlns:a16="http://schemas.microsoft.com/office/drawing/2014/main" id="{C5CB26CF-979D-41B0-A37B-4EE9EED974C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09813" y="1708977"/>
            <a:ext cx="2468509" cy="1502876"/>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2D64B183-C06D-4232-BD24-9803D417BC8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76087" y="2094187"/>
            <a:ext cx="2671778" cy="1502875"/>
          </a:xfrm>
          <a:prstGeom prst="rect">
            <a:avLst/>
          </a:prstGeom>
        </p:spPr>
      </p:pic>
      <p:cxnSp>
        <p:nvCxnSpPr>
          <p:cNvPr id="20" name="Straight Connector 19">
            <a:extLst>
              <a:ext uri="{FF2B5EF4-FFF2-40B4-BE49-F238E27FC236}">
                <a16:creationId xmlns:a16="http://schemas.microsoft.com/office/drawing/2014/main" id="{8AA6A091-685D-460A-92E1-5B9935E7BEDF}"/>
              </a:ext>
            </a:extLst>
          </p:cNvPr>
          <p:cNvCxnSpPr>
            <a:cxnSpLocks/>
          </p:cNvCxnSpPr>
          <p:nvPr/>
        </p:nvCxnSpPr>
        <p:spPr>
          <a:xfrm flipH="1">
            <a:off x="2670272" y="3748529"/>
            <a:ext cx="2052554" cy="1347157"/>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74DEB129-AEB0-46F0-ABF4-F81F653DF62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2067" b="1972"/>
          <a:stretch/>
        </p:blipFill>
        <p:spPr>
          <a:xfrm>
            <a:off x="5862608" y="5151083"/>
            <a:ext cx="1531175" cy="1316222"/>
          </a:xfrm>
          <a:prstGeom prst="rect">
            <a:avLst/>
          </a:prstGeom>
        </p:spPr>
      </p:pic>
      <p:sp>
        <p:nvSpPr>
          <p:cNvPr id="29" name="TextBox 28">
            <a:extLst>
              <a:ext uri="{FF2B5EF4-FFF2-40B4-BE49-F238E27FC236}">
                <a16:creationId xmlns:a16="http://schemas.microsoft.com/office/drawing/2014/main" id="{EEA020C7-3540-4D59-8628-606CC6B7BEE3}"/>
              </a:ext>
            </a:extLst>
          </p:cNvPr>
          <p:cNvSpPr txBox="1"/>
          <p:nvPr/>
        </p:nvSpPr>
        <p:spPr>
          <a:xfrm>
            <a:off x="5746095" y="6423551"/>
            <a:ext cx="1795684" cy="307777"/>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Analysis System</a:t>
            </a:r>
          </a:p>
        </p:txBody>
      </p:sp>
    </p:spTree>
    <p:extLst>
      <p:ext uri="{BB962C8B-B14F-4D97-AF65-F5344CB8AC3E}">
        <p14:creationId xmlns:p14="http://schemas.microsoft.com/office/powerpoint/2010/main" val="21535417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557EC4EB-B907-47F1-AF97-053D0433B6B4}"/>
              </a:ext>
            </a:extLst>
          </p:cNvPr>
          <p:cNvCxnSpPr>
            <a:cxnSpLocks/>
          </p:cNvCxnSpPr>
          <p:nvPr/>
        </p:nvCxnSpPr>
        <p:spPr>
          <a:xfrm flipH="1" flipV="1">
            <a:off x="4090956" y="3621165"/>
            <a:ext cx="2236886" cy="15130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AA6A091-685D-460A-92E1-5B9935E7BEDF}"/>
              </a:ext>
            </a:extLst>
          </p:cNvPr>
          <p:cNvCxnSpPr>
            <a:cxnSpLocks/>
          </p:cNvCxnSpPr>
          <p:nvPr/>
        </p:nvCxnSpPr>
        <p:spPr>
          <a:xfrm flipH="1">
            <a:off x="6752079" y="3555752"/>
            <a:ext cx="1889995" cy="15109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A screen shot of a computer&#10;&#10;Description automatically generated">
            <a:extLst>
              <a:ext uri="{FF2B5EF4-FFF2-40B4-BE49-F238E27FC236}">
                <a16:creationId xmlns:a16="http://schemas.microsoft.com/office/drawing/2014/main" id="{562A9BC3-CAE3-40BA-8777-0DDBB552D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0956" y="774600"/>
            <a:ext cx="4607675" cy="2970480"/>
          </a:xfrm>
          <a:prstGeom prst="rect">
            <a:avLst/>
          </a:prstGeom>
        </p:spPr>
      </p:pic>
      <p:sp>
        <p:nvSpPr>
          <p:cNvPr id="14" name="Rectangle 13">
            <a:extLst>
              <a:ext uri="{FF2B5EF4-FFF2-40B4-BE49-F238E27FC236}">
                <a16:creationId xmlns:a16="http://schemas.microsoft.com/office/drawing/2014/main" id="{B2B79E83-B14C-4CBA-85A6-951B9C9FEC0F}"/>
              </a:ext>
            </a:extLst>
          </p:cNvPr>
          <p:cNvSpPr/>
          <p:nvPr/>
        </p:nvSpPr>
        <p:spPr>
          <a:xfrm>
            <a:off x="6949980" y="1095200"/>
            <a:ext cx="1504036" cy="1163554"/>
          </a:xfrm>
          <a:prstGeom prst="rect">
            <a:avLst/>
          </a:pr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CustomShape 2"/>
          <p:cNvSpPr/>
          <p:nvPr/>
        </p:nvSpPr>
        <p:spPr>
          <a:xfrm>
            <a:off x="501926" y="87917"/>
            <a:ext cx="8140148" cy="602287"/>
          </a:xfrm>
          <a:prstGeom prst="rect">
            <a:avLst/>
          </a:prstGeom>
          <a:noFill/>
          <a:ln>
            <a:noFill/>
          </a:ln>
        </p:spPr>
        <p:txBody>
          <a:bodyPr lIns="90000" tIns="45000" rIns="90000" bIns="45000" anchor="ctr"/>
          <a:lstStyle/>
          <a:p>
            <a:pPr algn="ctr"/>
            <a:r>
              <a:rPr lang="en-US" sz="2200" b="1" dirty="0">
                <a:latin typeface="Courier New" panose="02070309020205020404" pitchFamily="49" charset="0"/>
                <a:cs typeface="Courier New" panose="02070309020205020404" pitchFamily="49" charset="0"/>
              </a:rPr>
              <a:t>Analyze Volatile Evidence – Removable Media</a:t>
            </a:r>
          </a:p>
        </p:txBody>
      </p:sp>
      <p:pic>
        <p:nvPicPr>
          <p:cNvPr id="6" name="Picture 5">
            <a:extLst>
              <a:ext uri="{FF2B5EF4-FFF2-40B4-BE49-F238E27FC236}">
                <a16:creationId xmlns:a16="http://schemas.microsoft.com/office/drawing/2014/main" id="{C958DD4C-B56E-4750-903C-986B87130FC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2067" b="1972"/>
          <a:stretch/>
        </p:blipFill>
        <p:spPr>
          <a:xfrm>
            <a:off x="1580109" y="5151083"/>
            <a:ext cx="1531175" cy="1316222"/>
          </a:xfrm>
          <a:prstGeom prst="rect">
            <a:avLst/>
          </a:prstGeom>
        </p:spPr>
      </p:pic>
      <p:pic>
        <p:nvPicPr>
          <p:cNvPr id="8" name="Picture 7">
            <a:extLst>
              <a:ext uri="{FF2B5EF4-FFF2-40B4-BE49-F238E27FC236}">
                <a16:creationId xmlns:a16="http://schemas.microsoft.com/office/drawing/2014/main" id="{4A842D2C-87D7-4188-99D7-EEF961EAB63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2067" b="1972"/>
          <a:stretch/>
        </p:blipFill>
        <p:spPr>
          <a:xfrm>
            <a:off x="5862608" y="5151083"/>
            <a:ext cx="1531175" cy="1316222"/>
          </a:xfrm>
          <a:prstGeom prst="rect">
            <a:avLst/>
          </a:prstGeom>
        </p:spPr>
      </p:pic>
      <p:sp>
        <p:nvSpPr>
          <p:cNvPr id="2" name="TextBox 1">
            <a:extLst>
              <a:ext uri="{FF2B5EF4-FFF2-40B4-BE49-F238E27FC236}">
                <a16:creationId xmlns:a16="http://schemas.microsoft.com/office/drawing/2014/main" id="{BD6BB982-3560-4005-8D86-E00CAE33DBBE}"/>
              </a:ext>
            </a:extLst>
          </p:cNvPr>
          <p:cNvSpPr txBox="1"/>
          <p:nvPr/>
        </p:nvSpPr>
        <p:spPr>
          <a:xfrm>
            <a:off x="1555255" y="6457074"/>
            <a:ext cx="1580882" cy="307777"/>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Target System</a:t>
            </a:r>
          </a:p>
        </p:txBody>
      </p:sp>
      <p:sp>
        <p:nvSpPr>
          <p:cNvPr id="10" name="TextBox 9">
            <a:extLst>
              <a:ext uri="{FF2B5EF4-FFF2-40B4-BE49-F238E27FC236}">
                <a16:creationId xmlns:a16="http://schemas.microsoft.com/office/drawing/2014/main" id="{C322F852-8B09-4628-AB67-EFDD56B16543}"/>
              </a:ext>
            </a:extLst>
          </p:cNvPr>
          <p:cNvSpPr txBox="1"/>
          <p:nvPr/>
        </p:nvSpPr>
        <p:spPr>
          <a:xfrm>
            <a:off x="5746095" y="6423551"/>
            <a:ext cx="1795684" cy="307777"/>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Analysis System</a:t>
            </a:r>
          </a:p>
        </p:txBody>
      </p:sp>
      <p:sp>
        <p:nvSpPr>
          <p:cNvPr id="11" name="TextBox 10">
            <a:extLst>
              <a:ext uri="{FF2B5EF4-FFF2-40B4-BE49-F238E27FC236}">
                <a16:creationId xmlns:a16="http://schemas.microsoft.com/office/drawing/2014/main" id="{A204848C-5EE4-4B43-8249-7D4F83A11782}"/>
              </a:ext>
            </a:extLst>
          </p:cNvPr>
          <p:cNvSpPr txBox="1"/>
          <p:nvPr/>
        </p:nvSpPr>
        <p:spPr>
          <a:xfrm>
            <a:off x="7171611" y="2254994"/>
            <a:ext cx="936475" cy="307777"/>
          </a:xfrm>
          <a:prstGeom prst="rect">
            <a:avLst/>
          </a:prstGeom>
          <a:noFill/>
        </p:spPr>
        <p:txBody>
          <a:bodyPr wrap="none" rtlCol="0">
            <a:spAutoFit/>
          </a:bodyPr>
          <a:lstStyle/>
          <a:p>
            <a:r>
              <a:rPr lang="en-US" sz="1400" b="1" dirty="0">
                <a:solidFill>
                  <a:srgbClr val="FF0000"/>
                </a:solidFill>
                <a:latin typeface="Courier New" panose="02070309020205020404" pitchFamily="49" charset="0"/>
                <a:cs typeface="Courier New" panose="02070309020205020404" pitchFamily="49" charset="0"/>
              </a:rPr>
              <a:t>Toolkit</a:t>
            </a:r>
          </a:p>
        </p:txBody>
      </p:sp>
      <p:pic>
        <p:nvPicPr>
          <p:cNvPr id="7" name="Picture 6">
            <a:extLst>
              <a:ext uri="{FF2B5EF4-FFF2-40B4-BE49-F238E27FC236}">
                <a16:creationId xmlns:a16="http://schemas.microsoft.com/office/drawing/2014/main" id="{B7212D04-B296-44CE-879A-BB9836B4DD96}"/>
              </a:ext>
            </a:extLst>
          </p:cNvPr>
          <p:cNvPicPr>
            <a:picLocks noChangeAspect="1"/>
          </p:cNvPicPr>
          <p:nvPr/>
        </p:nvPicPr>
        <p:blipFill rotWithShape="1">
          <a:blip r:embed="rId4"/>
          <a:srcRect l="18970" t="4947" r="3196" b="12778"/>
          <a:stretch/>
        </p:blipFill>
        <p:spPr>
          <a:xfrm>
            <a:off x="7029998" y="1214916"/>
            <a:ext cx="806901" cy="421085"/>
          </a:xfrm>
          <a:prstGeom prst="rect">
            <a:avLst/>
          </a:prstGeom>
          <a:ln>
            <a:solidFill>
              <a:schemeClr val="tx1"/>
            </a:solidFill>
          </a:ln>
        </p:spPr>
      </p:pic>
      <p:pic>
        <p:nvPicPr>
          <p:cNvPr id="9" name="Picture 8" descr="A screen shot of a computer&#10;&#10;Description automatically generated">
            <a:extLst>
              <a:ext uri="{FF2B5EF4-FFF2-40B4-BE49-F238E27FC236}">
                <a16:creationId xmlns:a16="http://schemas.microsoft.com/office/drawing/2014/main" id="{C5CB26CF-979D-41B0-A37B-4EE9EED974C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61159" y="1469468"/>
            <a:ext cx="681677" cy="415018"/>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2D64B183-C06D-4232-BD24-9803D417BC8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01997" y="1759270"/>
            <a:ext cx="694185" cy="390479"/>
          </a:xfrm>
          <a:prstGeom prst="rect">
            <a:avLst/>
          </a:prstGeom>
        </p:spPr>
      </p:pic>
      <p:pic>
        <p:nvPicPr>
          <p:cNvPr id="1026" name="Picture 2" descr="Image result for thumb drive">
            <a:extLst>
              <a:ext uri="{FF2B5EF4-FFF2-40B4-BE49-F238E27FC236}">
                <a16:creationId xmlns:a16="http://schemas.microsoft.com/office/drawing/2014/main" id="{336EC2C1-2CF7-457A-B750-CF45ED649B66}"/>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6216" b="95946" l="4167" r="97000">
                        <a14:foregroundMark x1="7667" y1="70811" x2="13333" y2="80000"/>
                        <a14:foregroundMark x1="9167" y1="82973" x2="16667" y2="90000"/>
                        <a14:foregroundMark x1="16667" y1="90000" x2="16667" y2="90000"/>
                        <a14:foregroundMark x1="5333" y1="81622" x2="4167" y2="72703"/>
                        <a14:foregroundMark x1="18000" y1="95946" x2="21833" y2="95405"/>
                        <a14:foregroundMark x1="56333" y1="64054" x2="90667" y2="35676"/>
                        <a14:foregroundMark x1="90667" y1="35676" x2="94167" y2="22162"/>
                        <a14:foregroundMark x1="94167" y1="22162" x2="89167" y2="9189"/>
                        <a14:foregroundMark x1="89167" y1="9189" x2="79000" y2="5676"/>
                        <a14:foregroundMark x1="79000" y1="5676" x2="70667" y2="6486"/>
                        <a14:foregroundMark x1="70667" y1="6486" x2="68167" y2="8378"/>
                        <a14:foregroundMark x1="90500" y1="33514" x2="97000" y2="23784"/>
                        <a14:foregroundMark x1="97000" y1="23784" x2="97000" y2="23784"/>
                      </a14:backgroundRemoval>
                    </a14:imgEffect>
                  </a14:imgLayer>
                </a14:imgProps>
              </a:ext>
              <a:ext uri="{28A0092B-C50C-407E-A947-70E740481C1C}">
                <a14:useLocalDpi xmlns:a14="http://schemas.microsoft.com/office/drawing/2010/main" val="0"/>
              </a:ext>
            </a:extLst>
          </a:blip>
          <a:srcRect/>
          <a:stretch>
            <a:fillRect/>
          </a:stretch>
        </p:blipFill>
        <p:spPr bwMode="auto">
          <a:xfrm>
            <a:off x="5973298" y="4887501"/>
            <a:ext cx="976682" cy="602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06389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293384" y="87917"/>
            <a:ext cx="8557233" cy="602287"/>
          </a:xfrm>
          <a:prstGeom prst="rect">
            <a:avLst/>
          </a:prstGeom>
          <a:noFill/>
          <a:ln>
            <a:noFill/>
          </a:ln>
        </p:spPr>
        <p:txBody>
          <a:bodyPr lIns="90000" tIns="45000" rIns="90000" bIns="45000" anchor="ctr"/>
          <a:lstStyle/>
          <a:p>
            <a:pPr algn="ctr">
              <a:lnSpc>
                <a:spcPct val="100000"/>
              </a:lnSpc>
            </a:pPr>
            <a:r>
              <a:rPr lang="en-US" sz="2200" b="1" dirty="0">
                <a:latin typeface="Courier New" panose="02070309020205020404" pitchFamily="49" charset="0"/>
                <a:cs typeface="Courier New" panose="02070309020205020404" pitchFamily="49" charset="0"/>
              </a:rPr>
              <a:t>Collect Volatile Evidence – Remote Connection</a:t>
            </a:r>
          </a:p>
        </p:txBody>
      </p:sp>
      <p:pic>
        <p:nvPicPr>
          <p:cNvPr id="6" name="Picture 5">
            <a:extLst>
              <a:ext uri="{FF2B5EF4-FFF2-40B4-BE49-F238E27FC236}">
                <a16:creationId xmlns:a16="http://schemas.microsoft.com/office/drawing/2014/main" id="{C958DD4C-B56E-4750-903C-986B87130FC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2067" b="1972"/>
          <a:stretch/>
        </p:blipFill>
        <p:spPr>
          <a:xfrm>
            <a:off x="1580109" y="5151083"/>
            <a:ext cx="1531175" cy="1316222"/>
          </a:xfrm>
          <a:prstGeom prst="rect">
            <a:avLst/>
          </a:prstGeom>
        </p:spPr>
      </p:pic>
      <p:sp>
        <p:nvSpPr>
          <p:cNvPr id="2" name="TextBox 1">
            <a:extLst>
              <a:ext uri="{FF2B5EF4-FFF2-40B4-BE49-F238E27FC236}">
                <a16:creationId xmlns:a16="http://schemas.microsoft.com/office/drawing/2014/main" id="{BD6BB982-3560-4005-8D86-E00CAE33DBBE}"/>
              </a:ext>
            </a:extLst>
          </p:cNvPr>
          <p:cNvSpPr txBox="1"/>
          <p:nvPr/>
        </p:nvSpPr>
        <p:spPr>
          <a:xfrm>
            <a:off x="1555255" y="6457074"/>
            <a:ext cx="1580882" cy="307777"/>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Target System</a:t>
            </a:r>
          </a:p>
        </p:txBody>
      </p:sp>
      <p:pic>
        <p:nvPicPr>
          <p:cNvPr id="27" name="Picture 26">
            <a:extLst>
              <a:ext uri="{FF2B5EF4-FFF2-40B4-BE49-F238E27FC236}">
                <a16:creationId xmlns:a16="http://schemas.microsoft.com/office/drawing/2014/main" id="{74DEB129-AEB0-46F0-ABF4-F81F653DF62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2067" b="1972"/>
          <a:stretch/>
        </p:blipFill>
        <p:spPr>
          <a:xfrm>
            <a:off x="5862608" y="5151083"/>
            <a:ext cx="1531175" cy="1316222"/>
          </a:xfrm>
          <a:prstGeom prst="rect">
            <a:avLst/>
          </a:prstGeom>
        </p:spPr>
      </p:pic>
      <p:sp>
        <p:nvSpPr>
          <p:cNvPr id="29" name="TextBox 28">
            <a:extLst>
              <a:ext uri="{FF2B5EF4-FFF2-40B4-BE49-F238E27FC236}">
                <a16:creationId xmlns:a16="http://schemas.microsoft.com/office/drawing/2014/main" id="{EEA020C7-3540-4D59-8628-606CC6B7BEE3}"/>
              </a:ext>
            </a:extLst>
          </p:cNvPr>
          <p:cNvSpPr txBox="1"/>
          <p:nvPr/>
        </p:nvSpPr>
        <p:spPr>
          <a:xfrm>
            <a:off x="5746095" y="6423551"/>
            <a:ext cx="1795684" cy="307777"/>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Analysis System</a:t>
            </a:r>
          </a:p>
        </p:txBody>
      </p:sp>
      <p:pic>
        <p:nvPicPr>
          <p:cNvPr id="15" name="Picture 14" descr="A screen shot of a computer&#10;&#10;Description automatically generated">
            <a:extLst>
              <a:ext uri="{FF2B5EF4-FFF2-40B4-BE49-F238E27FC236}">
                <a16:creationId xmlns:a16="http://schemas.microsoft.com/office/drawing/2014/main" id="{B243A450-1F76-4483-97B9-FEFEBC5AAD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5561" y="752432"/>
            <a:ext cx="4104740" cy="2547094"/>
          </a:xfrm>
          <a:prstGeom prst="rect">
            <a:avLst/>
          </a:prstGeom>
        </p:spPr>
      </p:pic>
      <p:pic>
        <p:nvPicPr>
          <p:cNvPr id="3" name="Picture 2">
            <a:extLst>
              <a:ext uri="{FF2B5EF4-FFF2-40B4-BE49-F238E27FC236}">
                <a16:creationId xmlns:a16="http://schemas.microsoft.com/office/drawing/2014/main" id="{34A841E3-F7F4-4747-AB46-332BD3AD34AA}"/>
              </a:ext>
            </a:extLst>
          </p:cNvPr>
          <p:cNvPicPr>
            <a:picLocks noChangeAspect="1"/>
          </p:cNvPicPr>
          <p:nvPr/>
        </p:nvPicPr>
        <p:blipFill>
          <a:blip r:embed="rId4"/>
          <a:stretch>
            <a:fillRect/>
          </a:stretch>
        </p:blipFill>
        <p:spPr>
          <a:xfrm>
            <a:off x="210298" y="752432"/>
            <a:ext cx="4270796" cy="2547094"/>
          </a:xfrm>
          <a:prstGeom prst="rect">
            <a:avLst/>
          </a:prstGeom>
        </p:spPr>
      </p:pic>
      <p:pic>
        <p:nvPicPr>
          <p:cNvPr id="4" name="Picture 3">
            <a:extLst>
              <a:ext uri="{FF2B5EF4-FFF2-40B4-BE49-F238E27FC236}">
                <a16:creationId xmlns:a16="http://schemas.microsoft.com/office/drawing/2014/main" id="{4CCA146E-6505-468C-BEC6-1C7CE5D3B403}"/>
              </a:ext>
            </a:extLst>
          </p:cNvPr>
          <p:cNvPicPr>
            <a:picLocks noChangeAspect="1"/>
          </p:cNvPicPr>
          <p:nvPr/>
        </p:nvPicPr>
        <p:blipFill>
          <a:blip r:embed="rId5"/>
          <a:stretch>
            <a:fillRect/>
          </a:stretch>
        </p:blipFill>
        <p:spPr>
          <a:xfrm>
            <a:off x="5112522" y="2892267"/>
            <a:ext cx="3821180" cy="1393607"/>
          </a:xfrm>
          <a:prstGeom prst="rect">
            <a:avLst/>
          </a:prstGeom>
        </p:spPr>
      </p:pic>
      <p:sp>
        <p:nvSpPr>
          <p:cNvPr id="5" name="TextBox 4">
            <a:extLst>
              <a:ext uri="{FF2B5EF4-FFF2-40B4-BE49-F238E27FC236}">
                <a16:creationId xmlns:a16="http://schemas.microsoft.com/office/drawing/2014/main" id="{9DD18E67-347C-45D3-A6CA-8308386EB263}"/>
              </a:ext>
            </a:extLst>
          </p:cNvPr>
          <p:cNvSpPr txBox="1"/>
          <p:nvPr/>
        </p:nvSpPr>
        <p:spPr>
          <a:xfrm>
            <a:off x="5573959" y="4302980"/>
            <a:ext cx="2787943" cy="276999"/>
          </a:xfrm>
          <a:prstGeom prst="rect">
            <a:avLst/>
          </a:prstGeom>
          <a:noFill/>
        </p:spPr>
        <p:txBody>
          <a:bodyPr wrap="none" rtlCol="0">
            <a:spAutoFit/>
          </a:bodyPr>
          <a:lstStyle/>
          <a:p>
            <a:r>
              <a:rPr lang="en-US" sz="1200" b="1" dirty="0">
                <a:solidFill>
                  <a:srgbClr val="FF0000"/>
                </a:solidFill>
                <a:latin typeface="Courier New" panose="02070309020205020404" pitchFamily="49" charset="0"/>
                <a:cs typeface="Courier New" panose="02070309020205020404" pitchFamily="49" charset="0"/>
              </a:rPr>
              <a:t>Requires Elevated Privileges</a:t>
            </a:r>
          </a:p>
        </p:txBody>
      </p:sp>
      <p:pic>
        <p:nvPicPr>
          <p:cNvPr id="8" name="Picture 7">
            <a:extLst>
              <a:ext uri="{FF2B5EF4-FFF2-40B4-BE49-F238E27FC236}">
                <a16:creationId xmlns:a16="http://schemas.microsoft.com/office/drawing/2014/main" id="{A4AB861A-25FF-4C0D-9255-FADDBBDEB0B6}"/>
              </a:ext>
            </a:extLst>
          </p:cNvPr>
          <p:cNvPicPr>
            <a:picLocks noChangeAspect="1"/>
          </p:cNvPicPr>
          <p:nvPr/>
        </p:nvPicPr>
        <p:blipFill>
          <a:blip r:embed="rId6"/>
          <a:stretch>
            <a:fillRect/>
          </a:stretch>
        </p:blipFill>
        <p:spPr>
          <a:xfrm>
            <a:off x="6108695" y="1048695"/>
            <a:ext cx="2741922" cy="1241877"/>
          </a:xfrm>
          <a:prstGeom prst="rect">
            <a:avLst/>
          </a:prstGeom>
        </p:spPr>
      </p:pic>
      <p:sp>
        <p:nvSpPr>
          <p:cNvPr id="21" name="TextBox 20">
            <a:extLst>
              <a:ext uri="{FF2B5EF4-FFF2-40B4-BE49-F238E27FC236}">
                <a16:creationId xmlns:a16="http://schemas.microsoft.com/office/drawing/2014/main" id="{0EA619CE-12FA-47C7-82EF-24A96960B328}"/>
              </a:ext>
            </a:extLst>
          </p:cNvPr>
          <p:cNvSpPr txBox="1"/>
          <p:nvPr/>
        </p:nvSpPr>
        <p:spPr>
          <a:xfrm>
            <a:off x="7821051" y="1492344"/>
            <a:ext cx="1114408" cy="276999"/>
          </a:xfrm>
          <a:prstGeom prst="rect">
            <a:avLst/>
          </a:prstGeom>
          <a:noFill/>
        </p:spPr>
        <p:txBody>
          <a:bodyPr wrap="none" rtlCol="0">
            <a:spAutoFit/>
          </a:bodyPr>
          <a:lstStyle/>
          <a:p>
            <a:r>
              <a:rPr lang="en-US" sz="1200" b="1" dirty="0">
                <a:solidFill>
                  <a:srgbClr val="FF0000"/>
                </a:solidFill>
                <a:latin typeface="Courier New" panose="02070309020205020404" pitchFamily="49" charset="0"/>
                <a:cs typeface="Courier New" panose="02070309020205020404" pitchFamily="49" charset="0"/>
              </a:rPr>
              <a:t>IP Address</a:t>
            </a:r>
          </a:p>
        </p:txBody>
      </p:sp>
      <p:pic>
        <p:nvPicPr>
          <p:cNvPr id="17" name="Picture 16">
            <a:extLst>
              <a:ext uri="{FF2B5EF4-FFF2-40B4-BE49-F238E27FC236}">
                <a16:creationId xmlns:a16="http://schemas.microsoft.com/office/drawing/2014/main" id="{9CB29B2F-3B62-46D8-B0BF-59E5912909CA}"/>
              </a:ext>
            </a:extLst>
          </p:cNvPr>
          <p:cNvPicPr>
            <a:picLocks noChangeAspect="1"/>
          </p:cNvPicPr>
          <p:nvPr/>
        </p:nvPicPr>
        <p:blipFill rotWithShape="1">
          <a:blip r:embed="rId7"/>
          <a:srcRect t="1" b="10330"/>
          <a:stretch/>
        </p:blipFill>
        <p:spPr>
          <a:xfrm>
            <a:off x="349638" y="3514571"/>
            <a:ext cx="3992116" cy="209747"/>
          </a:xfrm>
          <a:prstGeom prst="rect">
            <a:avLst/>
          </a:prstGeom>
        </p:spPr>
      </p:pic>
      <p:pic>
        <p:nvPicPr>
          <p:cNvPr id="24" name="Picture 2" descr="Image result for thumb drive">
            <a:extLst>
              <a:ext uri="{FF2B5EF4-FFF2-40B4-BE49-F238E27FC236}">
                <a16:creationId xmlns:a16="http://schemas.microsoft.com/office/drawing/2014/main" id="{7E0E3176-58B2-4CC2-928C-6A5374722C59}"/>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6216" b="95946" l="4167" r="97000">
                        <a14:foregroundMark x1="7667" y1="70811" x2="13333" y2="80000"/>
                        <a14:foregroundMark x1="9167" y1="82973" x2="16667" y2="90000"/>
                        <a14:foregroundMark x1="16667" y1="90000" x2="16667" y2="90000"/>
                        <a14:foregroundMark x1="5333" y1="81622" x2="4167" y2="72703"/>
                        <a14:foregroundMark x1="18000" y1="95946" x2="21833" y2="95405"/>
                        <a14:foregroundMark x1="56333" y1="64054" x2="90667" y2="35676"/>
                        <a14:foregroundMark x1="90667" y1="35676" x2="94167" y2="22162"/>
                        <a14:foregroundMark x1="94167" y1="22162" x2="89167" y2="9189"/>
                        <a14:foregroundMark x1="89167" y1="9189" x2="79000" y2="5676"/>
                        <a14:foregroundMark x1="79000" y1="5676" x2="70667" y2="6486"/>
                        <a14:foregroundMark x1="70667" y1="6486" x2="68167" y2="8378"/>
                        <a14:foregroundMark x1="90500" y1="33514" x2="97000" y2="23784"/>
                        <a14:foregroundMark x1="97000" y1="23784" x2="97000" y2="23784"/>
                      </a14:backgroundRemoval>
                    </a14:imgEffect>
                  </a14:imgLayer>
                </a14:imgProps>
              </a:ext>
              <a:ext uri="{28A0092B-C50C-407E-A947-70E740481C1C}">
                <a14:useLocalDpi xmlns:a14="http://schemas.microsoft.com/office/drawing/2010/main" val="0"/>
              </a:ext>
            </a:extLst>
          </a:blip>
          <a:srcRect/>
          <a:stretch>
            <a:fillRect/>
          </a:stretch>
        </p:blipFill>
        <p:spPr bwMode="auto">
          <a:xfrm>
            <a:off x="1757691" y="4862073"/>
            <a:ext cx="976682" cy="602287"/>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Connector 24">
            <a:extLst>
              <a:ext uri="{FF2B5EF4-FFF2-40B4-BE49-F238E27FC236}">
                <a16:creationId xmlns:a16="http://schemas.microsoft.com/office/drawing/2014/main" id="{53059DBE-2014-4CD7-9829-349EF9DAA2AB}"/>
              </a:ext>
            </a:extLst>
          </p:cNvPr>
          <p:cNvCxnSpPr>
            <a:cxnSpLocks/>
            <a:endCxn id="17" idx="1"/>
          </p:cNvCxnSpPr>
          <p:nvPr/>
        </p:nvCxnSpPr>
        <p:spPr>
          <a:xfrm flipH="1" flipV="1">
            <a:off x="349638" y="3619445"/>
            <a:ext cx="1873912" cy="14888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04113FD-1AFD-412C-8424-5C7328B6B55F}"/>
              </a:ext>
            </a:extLst>
          </p:cNvPr>
          <p:cNvCxnSpPr>
            <a:cxnSpLocks/>
          </p:cNvCxnSpPr>
          <p:nvPr/>
        </p:nvCxnSpPr>
        <p:spPr>
          <a:xfrm flipH="1">
            <a:off x="2516958" y="3679668"/>
            <a:ext cx="1706250" cy="13662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36481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240854" y="87918"/>
            <a:ext cx="8662293" cy="383424"/>
          </a:xfrm>
          <a:prstGeom prst="rect">
            <a:avLst/>
          </a:prstGeom>
          <a:noFill/>
          <a:ln>
            <a:noFill/>
          </a:ln>
        </p:spPr>
        <p:txBody>
          <a:bodyPr lIns="90000" tIns="45000" rIns="90000" bIns="45000" anchor="ctr"/>
          <a:lstStyle/>
          <a:p>
            <a:pPr algn="ctr">
              <a:lnSpc>
                <a:spcPct val="100000"/>
              </a:lnSpc>
            </a:pPr>
            <a:r>
              <a:rPr lang="en-US" sz="2600" b="1" dirty="0">
                <a:latin typeface="Courier New" panose="02070309020205020404" pitchFamily="49" charset="0"/>
                <a:cs typeface="Courier New" panose="02070309020205020404" pitchFamily="49" charset="0"/>
              </a:rPr>
              <a:t>Windows Operating System Version Timeline</a:t>
            </a:r>
            <a:endParaRPr sz="2600" dirty="0">
              <a:latin typeface="Courier New" panose="02070309020205020404" pitchFamily="49" charset="0"/>
              <a:cs typeface="Courier New" panose="02070309020205020404" pitchFamily="49" charset="0"/>
            </a:endParaRPr>
          </a:p>
        </p:txBody>
      </p:sp>
      <p:pic>
        <p:nvPicPr>
          <p:cNvPr id="3" name="Picture 2" descr="A screenshot of a cell phone&#10;&#10;Description automatically generated">
            <a:extLst>
              <a:ext uri="{FF2B5EF4-FFF2-40B4-BE49-F238E27FC236}">
                <a16:creationId xmlns:a16="http://schemas.microsoft.com/office/drawing/2014/main" id="{53CF9D2F-3CCE-4FF0-97F8-CF3E29268D12}"/>
              </a:ext>
            </a:extLst>
          </p:cNvPr>
          <p:cNvPicPr>
            <a:picLocks noChangeAspect="1"/>
          </p:cNvPicPr>
          <p:nvPr/>
        </p:nvPicPr>
        <p:blipFill rotWithShape="1">
          <a:blip r:embed="rId2">
            <a:extLst>
              <a:ext uri="{28A0092B-C50C-407E-A947-70E740481C1C}">
                <a14:useLocalDpi xmlns:a14="http://schemas.microsoft.com/office/drawing/2010/main" val="0"/>
              </a:ext>
            </a:extLst>
          </a:blip>
          <a:srcRect t="30469" b="8590"/>
          <a:stretch/>
        </p:blipFill>
        <p:spPr>
          <a:xfrm>
            <a:off x="115399" y="655987"/>
            <a:ext cx="8913202" cy="2763081"/>
          </a:xfrm>
          <a:prstGeom prst="rect">
            <a:avLst/>
          </a:prstGeom>
        </p:spPr>
      </p:pic>
      <p:sp>
        <p:nvSpPr>
          <p:cNvPr id="4" name="Rectangle 3">
            <a:extLst>
              <a:ext uri="{FF2B5EF4-FFF2-40B4-BE49-F238E27FC236}">
                <a16:creationId xmlns:a16="http://schemas.microsoft.com/office/drawing/2014/main" id="{1D43E160-4569-463D-849E-564A4D3187C9}"/>
              </a:ext>
            </a:extLst>
          </p:cNvPr>
          <p:cNvSpPr/>
          <p:nvPr/>
        </p:nvSpPr>
        <p:spPr>
          <a:xfrm>
            <a:off x="6897756" y="665926"/>
            <a:ext cx="2035208" cy="824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 up of a logo&#10;&#10;Description automatically generated">
            <a:extLst>
              <a:ext uri="{FF2B5EF4-FFF2-40B4-BE49-F238E27FC236}">
                <a16:creationId xmlns:a16="http://schemas.microsoft.com/office/drawing/2014/main" id="{5269B542-528B-4369-BF07-525FD8BEE2A8}"/>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foregroundMark x1="35238" y1="43281" x2="41071" y2="24111"/>
                        <a14:foregroundMark x1="34167" y1="67194" x2="38095" y2="61265"/>
                        <a14:foregroundMark x1="56548" y1="71542" x2="69524" y2="54941"/>
                        <a14:foregroundMark x1="70952" y1="11265" x2="72143" y2="10079"/>
                      </a14:backgroundRemoval>
                    </a14:imgEffect>
                  </a14:imgLayer>
                </a14:imgProps>
              </a:ext>
              <a:ext uri="{28A0092B-C50C-407E-A947-70E740481C1C}">
                <a14:useLocalDpi xmlns:a14="http://schemas.microsoft.com/office/drawing/2010/main" val="0"/>
              </a:ext>
            </a:extLst>
          </a:blip>
          <a:srcRect l="26646" t="8138" r="26398" b="7518"/>
          <a:stretch/>
        </p:blipFill>
        <p:spPr>
          <a:xfrm>
            <a:off x="6957390" y="988949"/>
            <a:ext cx="248480" cy="268858"/>
          </a:xfrm>
          <a:prstGeom prst="rect">
            <a:avLst/>
          </a:prstGeom>
        </p:spPr>
      </p:pic>
      <p:sp>
        <p:nvSpPr>
          <p:cNvPr id="8" name="TextBox 7">
            <a:extLst>
              <a:ext uri="{FF2B5EF4-FFF2-40B4-BE49-F238E27FC236}">
                <a16:creationId xmlns:a16="http://schemas.microsoft.com/office/drawing/2014/main" id="{64A9351B-EE74-4FC7-B225-CB91CECA5AC0}"/>
              </a:ext>
            </a:extLst>
          </p:cNvPr>
          <p:cNvSpPr txBox="1"/>
          <p:nvPr/>
        </p:nvSpPr>
        <p:spPr>
          <a:xfrm>
            <a:off x="6846148" y="1277685"/>
            <a:ext cx="490840" cy="338554"/>
          </a:xfrm>
          <a:prstGeom prst="rect">
            <a:avLst/>
          </a:prstGeom>
          <a:noFill/>
        </p:spPr>
        <p:txBody>
          <a:bodyPr wrap="none" rtlCol="0">
            <a:spAutoFit/>
          </a:bodyPr>
          <a:lstStyle/>
          <a:p>
            <a:pPr algn="ctr"/>
            <a:r>
              <a:rPr lang="en-US" sz="800" dirty="0">
                <a:solidFill>
                  <a:schemeClr val="bg1">
                    <a:lumMod val="50000"/>
                  </a:schemeClr>
                </a:solidFill>
                <a:latin typeface="Gadugi" panose="020B0502040204020203" pitchFamily="34" charset="0"/>
                <a:ea typeface="Gadugi" panose="020B0502040204020203" pitchFamily="34" charset="0"/>
                <a:cs typeface="Times New Roman" panose="02020603050405020304" pitchFamily="18" charset="0"/>
              </a:rPr>
              <a:t>Jul. 29,</a:t>
            </a:r>
          </a:p>
          <a:p>
            <a:pPr algn="ctr"/>
            <a:r>
              <a:rPr lang="en-US" sz="800" dirty="0">
                <a:solidFill>
                  <a:schemeClr val="bg1">
                    <a:lumMod val="50000"/>
                  </a:schemeClr>
                </a:solidFill>
                <a:latin typeface="Gadugi" panose="020B0502040204020203" pitchFamily="34" charset="0"/>
                <a:ea typeface="Gadugi" panose="020B0502040204020203" pitchFamily="34" charset="0"/>
                <a:cs typeface="Times New Roman" panose="02020603050405020304" pitchFamily="18" charset="0"/>
              </a:rPr>
              <a:t>2015</a:t>
            </a:r>
          </a:p>
        </p:txBody>
      </p:sp>
      <p:sp>
        <p:nvSpPr>
          <p:cNvPr id="10" name="TextBox 9">
            <a:extLst>
              <a:ext uri="{FF2B5EF4-FFF2-40B4-BE49-F238E27FC236}">
                <a16:creationId xmlns:a16="http://schemas.microsoft.com/office/drawing/2014/main" id="{4102E198-C699-462C-8948-E766E7EF3DEA}"/>
              </a:ext>
            </a:extLst>
          </p:cNvPr>
          <p:cNvSpPr txBox="1"/>
          <p:nvPr/>
        </p:nvSpPr>
        <p:spPr>
          <a:xfrm>
            <a:off x="6918765" y="732789"/>
            <a:ext cx="325730" cy="246221"/>
          </a:xfrm>
          <a:prstGeom prst="rect">
            <a:avLst/>
          </a:prstGeom>
          <a:noFill/>
        </p:spPr>
        <p:txBody>
          <a:bodyPr wrap="none" rtlCol="0">
            <a:spAutoFit/>
          </a:bodyPr>
          <a:lstStyle/>
          <a:p>
            <a:pPr algn="ctr"/>
            <a:r>
              <a:rPr lang="en-US" sz="1000" b="1" dirty="0"/>
              <a:t>10</a:t>
            </a:r>
          </a:p>
        </p:txBody>
      </p:sp>
      <p:pic>
        <p:nvPicPr>
          <p:cNvPr id="9" name="Picture 8">
            <a:extLst>
              <a:ext uri="{FF2B5EF4-FFF2-40B4-BE49-F238E27FC236}">
                <a16:creationId xmlns:a16="http://schemas.microsoft.com/office/drawing/2014/main" id="{9860A893-6CAB-4A7A-8C40-FE82A18160E6}"/>
              </a:ext>
            </a:extLst>
          </p:cNvPr>
          <p:cNvPicPr>
            <a:picLocks noChangeAspect="1"/>
          </p:cNvPicPr>
          <p:nvPr/>
        </p:nvPicPr>
        <p:blipFill rotWithShape="1">
          <a:blip r:embed="rId5"/>
          <a:srcRect r="16976" b="-10139"/>
          <a:stretch/>
        </p:blipFill>
        <p:spPr>
          <a:xfrm>
            <a:off x="7012058" y="1611207"/>
            <a:ext cx="2016544" cy="178344"/>
          </a:xfrm>
          <a:prstGeom prst="rect">
            <a:avLst/>
          </a:prstGeom>
        </p:spPr>
      </p:pic>
      <p:pic>
        <p:nvPicPr>
          <p:cNvPr id="12" name="Picture 11" descr="A screenshot of a social media post&#10;&#10;Description automatically generated">
            <a:extLst>
              <a:ext uri="{FF2B5EF4-FFF2-40B4-BE49-F238E27FC236}">
                <a16:creationId xmlns:a16="http://schemas.microsoft.com/office/drawing/2014/main" id="{8CFF8656-71AB-4F4C-B97C-B0F023DF10C9}"/>
              </a:ext>
            </a:extLst>
          </p:cNvPr>
          <p:cNvPicPr>
            <a:picLocks noChangeAspect="1"/>
          </p:cNvPicPr>
          <p:nvPr/>
        </p:nvPicPr>
        <p:blipFill rotWithShape="1">
          <a:blip r:embed="rId6">
            <a:extLst>
              <a:ext uri="{28A0092B-C50C-407E-A947-70E740481C1C}">
                <a14:useLocalDpi xmlns:a14="http://schemas.microsoft.com/office/drawing/2010/main" val="0"/>
              </a:ext>
            </a:extLst>
          </a:blip>
          <a:srcRect l="6746" t="30541" r="5924" b="14305"/>
          <a:stretch/>
        </p:blipFill>
        <p:spPr>
          <a:xfrm>
            <a:off x="730577" y="4151284"/>
            <a:ext cx="7682846" cy="2230176"/>
          </a:xfrm>
          <a:prstGeom prst="rect">
            <a:avLst/>
          </a:prstGeom>
          <a:ln>
            <a:solidFill>
              <a:schemeClr val="tx1"/>
            </a:solidFill>
          </a:ln>
        </p:spPr>
      </p:pic>
      <p:sp>
        <p:nvSpPr>
          <p:cNvPr id="13" name="TextBox 12">
            <a:extLst>
              <a:ext uri="{FF2B5EF4-FFF2-40B4-BE49-F238E27FC236}">
                <a16:creationId xmlns:a16="http://schemas.microsoft.com/office/drawing/2014/main" id="{DC877AA0-11ED-4EBC-8281-E63D21ADC6AD}"/>
              </a:ext>
            </a:extLst>
          </p:cNvPr>
          <p:cNvSpPr txBox="1"/>
          <p:nvPr/>
        </p:nvSpPr>
        <p:spPr>
          <a:xfrm>
            <a:off x="3376801" y="3438933"/>
            <a:ext cx="2390398"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Desktop / Laptop</a:t>
            </a:r>
          </a:p>
        </p:txBody>
      </p:sp>
      <p:sp>
        <p:nvSpPr>
          <p:cNvPr id="15" name="TextBox 14">
            <a:extLst>
              <a:ext uri="{FF2B5EF4-FFF2-40B4-BE49-F238E27FC236}">
                <a16:creationId xmlns:a16="http://schemas.microsoft.com/office/drawing/2014/main" id="{9B0B9909-52D0-434A-B8E3-50B09681A9F9}"/>
              </a:ext>
            </a:extLst>
          </p:cNvPr>
          <p:cNvSpPr txBox="1"/>
          <p:nvPr/>
        </p:nvSpPr>
        <p:spPr>
          <a:xfrm>
            <a:off x="4066093" y="6381460"/>
            <a:ext cx="1011815" cy="369332"/>
          </a:xfrm>
          <a:prstGeom prst="rect">
            <a:avLst/>
          </a:prstGeom>
          <a:noFill/>
        </p:spPr>
        <p:txBody>
          <a:bodyPr wrap="none" rtlCol="0">
            <a:spAutoFit/>
          </a:bodyPr>
          <a:lstStyle/>
          <a:p>
            <a:pPr algn="ctr"/>
            <a:r>
              <a:rPr lang="en-US" b="1" dirty="0">
                <a:latin typeface="Courier New" panose="02070309020205020404" pitchFamily="49" charset="0"/>
                <a:cs typeface="Courier New" panose="02070309020205020404" pitchFamily="49" charset="0"/>
              </a:rPr>
              <a:t>Server</a:t>
            </a:r>
          </a:p>
        </p:txBody>
      </p:sp>
    </p:spTree>
    <p:extLst>
      <p:ext uri="{BB962C8B-B14F-4D97-AF65-F5344CB8AC3E}">
        <p14:creationId xmlns:p14="http://schemas.microsoft.com/office/powerpoint/2010/main" val="383089203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87917"/>
            <a:ext cx="8140148" cy="602287"/>
          </a:xfrm>
          <a:prstGeom prst="rect">
            <a:avLst/>
          </a:prstGeom>
          <a:noFill/>
          <a:ln>
            <a:noFill/>
          </a:ln>
        </p:spPr>
        <p:txBody>
          <a:bodyPr lIns="90000" tIns="45000" rIns="90000" bIns="45000" anchor="ctr"/>
          <a:lstStyle/>
          <a:p>
            <a:pPr algn="ctr">
              <a:lnSpc>
                <a:spcPct val="100000"/>
              </a:lnSpc>
            </a:pPr>
            <a:r>
              <a:rPr lang="en-US" sz="2400" b="1" dirty="0">
                <a:latin typeface="Courier New" panose="02070309020205020404" pitchFamily="49" charset="0"/>
                <a:cs typeface="Courier New" panose="02070309020205020404" pitchFamily="49" charset="0"/>
              </a:rPr>
              <a:t>Windows Operating System Versions</a:t>
            </a:r>
            <a:endParaRPr sz="2400"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82B572BB-1029-4E30-B7C9-1D200FAEB91D}"/>
              </a:ext>
            </a:extLst>
          </p:cNvPr>
          <p:cNvSpPr/>
          <p:nvPr/>
        </p:nvSpPr>
        <p:spPr>
          <a:xfrm>
            <a:off x="103695" y="829351"/>
            <a:ext cx="8911095" cy="5859684"/>
          </a:xfrm>
          <a:prstGeom prst="rect">
            <a:avLst/>
          </a:prstGeom>
          <a:noFill/>
          <a:ln>
            <a:noFill/>
          </a:ln>
        </p:spPr>
        <p:txBody>
          <a:bodyPr lIns="90000" tIns="45000" rIns="90000" bIns="45000"/>
          <a:lstStyle/>
          <a:p>
            <a:pPr>
              <a:lnSpc>
                <a:spcPct val="100000"/>
              </a:lnSpc>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Forensics analysis of Windows is not limited to the most current version of the OS</a:t>
            </a:r>
          </a:p>
          <a:p>
            <a:pPr>
              <a:lnSpc>
                <a:spcPct val="100000"/>
              </a:lnSpc>
              <a:buFont typeface="Wingdings" charset="2"/>
              <a:buChar char=""/>
            </a:pPr>
            <a:endParaRPr lang="en-US"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Organizations maintain copies of both physical and virtualized Windows systems for numerous reasons:</a:t>
            </a:r>
          </a:p>
          <a:p>
            <a:pPr lvl="1">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Cost</a:t>
            </a:r>
          </a:p>
          <a:p>
            <a:pPr lvl="1">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Labor</a:t>
            </a:r>
          </a:p>
          <a:p>
            <a:pPr lvl="1">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Backwards Capability</a:t>
            </a:r>
          </a:p>
          <a:p>
            <a:pPr lvl="1">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Applications No Longer in Development</a:t>
            </a:r>
          </a:p>
          <a:p>
            <a:pPr lvl="1">
              <a:buFont typeface="Wingdings" charset="2"/>
              <a:buChar char=""/>
            </a:pPr>
            <a:endParaRPr lang="en-US" b="1" dirty="0">
              <a:solidFill>
                <a:srgbClr val="000000"/>
              </a:solidFill>
              <a:latin typeface="Courier New" panose="02070309020205020404" pitchFamily="49" charset="0"/>
              <a:cs typeface="Courier New" panose="02070309020205020404" pitchFamily="49" charset="0"/>
            </a:endParaRPr>
          </a:p>
          <a:p>
            <a:pPr>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It is not been unusual to see Windows versions as early as:</a:t>
            </a:r>
          </a:p>
          <a:p>
            <a:pPr lvl="1">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Windows NT 4.0</a:t>
            </a:r>
          </a:p>
          <a:p>
            <a:pPr lvl="1">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Windows 95/98</a:t>
            </a:r>
          </a:p>
          <a:p>
            <a:pPr lvl="1">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Windows XP</a:t>
            </a:r>
          </a:p>
          <a:p>
            <a:pPr lvl="1">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Windows Server 2003</a:t>
            </a:r>
          </a:p>
          <a:p>
            <a:pPr lvl="1">
              <a:buFont typeface="Wingdings" charset="2"/>
              <a:buChar char=""/>
            </a:pPr>
            <a:endParaRPr lang="en-US"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r>
              <a:rPr lang="en-US" b="1" dirty="0">
                <a:solidFill>
                  <a:srgbClr val="000000"/>
                </a:solidFill>
                <a:latin typeface="Courier New" panose="02070309020205020404" pitchFamily="49" charset="0"/>
                <a:cs typeface="Courier New" panose="02070309020205020404" pitchFamily="49" charset="0"/>
              </a:rPr>
              <a:t>Forensic analysts should expect to see numerous different Windows OS’s during their analysis</a:t>
            </a:r>
          </a:p>
          <a:p>
            <a:pPr marL="342900" indent="-342900">
              <a:buFont typeface="Wingdings" panose="05000000000000000000" pitchFamily="2" charset="2"/>
              <a:buChar char="Ø"/>
            </a:pPr>
            <a:endParaRPr lang="en-US"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r>
              <a:rPr lang="en-US" b="1" dirty="0">
                <a:solidFill>
                  <a:srgbClr val="000000"/>
                </a:solidFill>
                <a:latin typeface="Courier New" panose="02070309020205020404" pitchFamily="49" charset="0"/>
                <a:cs typeface="Courier New" panose="02070309020205020404" pitchFamily="49" charset="0"/>
              </a:rPr>
              <a:t>Understanding the different digital artifacts created by each Windows OS is an important skill during analysis </a:t>
            </a:r>
          </a:p>
        </p:txBody>
      </p:sp>
    </p:spTree>
    <p:extLst>
      <p:ext uri="{BB962C8B-B14F-4D97-AF65-F5344CB8AC3E}">
        <p14:creationId xmlns:p14="http://schemas.microsoft.com/office/powerpoint/2010/main" val="35769690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2760461"/>
            <a:ext cx="8915400" cy="1337078"/>
          </a:xfrm>
        </p:spPr>
        <p:txBody>
          <a:bodyPr/>
          <a:lstStyle/>
          <a:p>
            <a:pPr algn="ctr"/>
            <a:r>
              <a:rPr lang="en-US" sz="2800" b="1" dirty="0">
                <a:latin typeface="Courier New" panose="02070309020205020404" pitchFamily="49" charset="0"/>
                <a:cs typeface="Courier New" panose="02070309020205020404" pitchFamily="49" charset="0"/>
              </a:rPr>
              <a:t>Exam Style Questions</a:t>
            </a:r>
          </a:p>
        </p:txBody>
      </p:sp>
    </p:spTree>
    <p:extLst>
      <p:ext uri="{BB962C8B-B14F-4D97-AF65-F5344CB8AC3E}">
        <p14:creationId xmlns:p14="http://schemas.microsoft.com/office/powerpoint/2010/main" val="10944210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87918"/>
            <a:ext cx="8140148" cy="383424"/>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Windows Operating System Modes</a:t>
            </a:r>
            <a:endParaRPr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82B572BB-1029-4E30-B7C9-1D200FAEB91D}"/>
              </a:ext>
            </a:extLst>
          </p:cNvPr>
          <p:cNvSpPr/>
          <p:nvPr/>
        </p:nvSpPr>
        <p:spPr>
          <a:xfrm>
            <a:off x="116452" y="809475"/>
            <a:ext cx="8911095" cy="5611204"/>
          </a:xfrm>
          <a:prstGeom prst="rect">
            <a:avLst/>
          </a:prstGeom>
          <a:noFill/>
          <a:ln>
            <a:noFill/>
          </a:ln>
        </p:spPr>
        <p:txBody>
          <a:bodyPr lIns="90000" tIns="45000" rIns="90000" bIns="45000"/>
          <a:lstStyle/>
          <a:p>
            <a:pPr>
              <a:lnSpc>
                <a:spcPct val="100000"/>
              </a:lnSpc>
              <a:buFont typeface="Wingdings" charset="2"/>
              <a:buChar char=""/>
            </a:pPr>
            <a:r>
              <a:rPr lang="en-US" sz="1900" b="1" dirty="0">
                <a:solidFill>
                  <a:srgbClr val="000000"/>
                </a:solidFill>
                <a:latin typeface="Courier New" panose="02070309020205020404" pitchFamily="49" charset="0"/>
                <a:cs typeface="Courier New" panose="02070309020205020404" pitchFamily="49" charset="0"/>
              </a:rPr>
              <a:t> Windows is broken into two modes:</a:t>
            </a:r>
          </a:p>
          <a:p>
            <a:pPr marL="742950" lvl="1" indent="-285750">
              <a:buFont typeface="Wingdings" panose="05000000000000000000" pitchFamily="2" charset="2"/>
              <a:buChar char="ü"/>
            </a:pPr>
            <a:r>
              <a:rPr lang="en-US" sz="1900" b="1" dirty="0">
                <a:solidFill>
                  <a:srgbClr val="000000"/>
                </a:solidFill>
                <a:latin typeface="Courier New" panose="02070309020205020404" pitchFamily="49" charset="0"/>
                <a:cs typeface="Courier New" panose="02070309020205020404" pitchFamily="49" charset="0"/>
              </a:rPr>
              <a:t>User Mode</a:t>
            </a:r>
          </a:p>
          <a:p>
            <a:pPr marL="1200150" lvl="2" indent="-285750">
              <a:buFont typeface="Courier New" panose="02070309020205020404" pitchFamily="49" charset="0"/>
              <a:buChar char="o"/>
            </a:pPr>
            <a:r>
              <a:rPr lang="en-US" sz="1900" b="1" dirty="0">
                <a:solidFill>
                  <a:srgbClr val="000000"/>
                </a:solidFill>
                <a:latin typeface="Courier New" panose="02070309020205020404" pitchFamily="49" charset="0"/>
                <a:cs typeface="Courier New" panose="02070309020205020404" pitchFamily="49" charset="0"/>
              </a:rPr>
              <a:t>When executing code in user mode, it can not directly access underlying hardware or reference memory addresses</a:t>
            </a:r>
          </a:p>
          <a:p>
            <a:pPr marL="1200150" lvl="2" indent="-285750">
              <a:buFont typeface="Courier New" panose="02070309020205020404" pitchFamily="49" charset="0"/>
              <a:buChar char="o"/>
            </a:pPr>
            <a:r>
              <a:rPr lang="en-US" sz="1900" b="1" dirty="0">
                <a:solidFill>
                  <a:srgbClr val="000000"/>
                </a:solidFill>
                <a:latin typeface="Courier New" panose="02070309020205020404" pitchFamily="49" charset="0"/>
                <a:cs typeface="Courier New" panose="02070309020205020404" pitchFamily="49" charset="0"/>
              </a:rPr>
              <a:t>Access to hardware or memory depends on system Application Programming Interfaces (API)</a:t>
            </a:r>
          </a:p>
          <a:p>
            <a:pPr marL="1200150" lvl="2" indent="-285750">
              <a:buFont typeface="Courier New" panose="02070309020205020404" pitchFamily="49" charset="0"/>
              <a:buChar char="o"/>
            </a:pPr>
            <a:r>
              <a:rPr lang="en-US" sz="1900" b="1" dirty="0">
                <a:solidFill>
                  <a:srgbClr val="000000"/>
                </a:solidFill>
                <a:latin typeface="Courier New" panose="02070309020205020404" pitchFamily="49" charset="0"/>
                <a:cs typeface="Courier New" panose="02070309020205020404" pitchFamily="49" charset="0"/>
              </a:rPr>
              <a:t>User mode crashes are recoverable</a:t>
            </a:r>
          </a:p>
          <a:p>
            <a:pPr marL="742950" lvl="1" indent="-285750">
              <a:buFont typeface="Wingdings" panose="05000000000000000000" pitchFamily="2" charset="2"/>
              <a:buChar char="ü"/>
            </a:pPr>
            <a:r>
              <a:rPr lang="en-US" sz="1900" b="1" dirty="0">
                <a:solidFill>
                  <a:srgbClr val="000000"/>
                </a:solidFill>
                <a:latin typeface="Courier New" panose="02070309020205020404" pitchFamily="49" charset="0"/>
                <a:cs typeface="Courier New" panose="02070309020205020404" pitchFamily="49" charset="0"/>
              </a:rPr>
              <a:t>Kernel Mode</a:t>
            </a:r>
          </a:p>
          <a:p>
            <a:pPr marL="1200150" lvl="2" indent="-285750">
              <a:buFont typeface="Courier New" panose="02070309020205020404" pitchFamily="49" charset="0"/>
              <a:buChar char="o"/>
            </a:pPr>
            <a:r>
              <a:rPr lang="en-US" sz="1900" b="1" dirty="0">
                <a:solidFill>
                  <a:srgbClr val="000000"/>
                </a:solidFill>
                <a:latin typeface="Courier New" panose="02070309020205020404" pitchFamily="49" charset="0"/>
                <a:cs typeface="Courier New" panose="02070309020205020404" pitchFamily="49" charset="0"/>
              </a:rPr>
              <a:t>When executing code in kernel mode, it has unrestricted access to the underlying hardware and can directly reference memory addresses</a:t>
            </a:r>
          </a:p>
          <a:p>
            <a:pPr marL="1200150" lvl="2" indent="-285750">
              <a:buFont typeface="Courier New" panose="02070309020205020404" pitchFamily="49" charset="0"/>
              <a:buChar char="o"/>
            </a:pPr>
            <a:r>
              <a:rPr lang="en-US" sz="1900" b="1" dirty="0">
                <a:solidFill>
                  <a:srgbClr val="000000"/>
                </a:solidFill>
                <a:latin typeface="Courier New" panose="02070309020205020404" pitchFamily="49" charset="0"/>
                <a:cs typeface="Courier New" panose="02070309020205020404" pitchFamily="49" charset="0"/>
              </a:rPr>
              <a:t>Reserved for the most trusted functions of the operating system</a:t>
            </a:r>
          </a:p>
          <a:p>
            <a:pPr marL="1200150" lvl="2" indent="-285750">
              <a:buFont typeface="Courier New" panose="02070309020205020404" pitchFamily="49" charset="0"/>
              <a:buChar char="o"/>
            </a:pPr>
            <a:r>
              <a:rPr lang="en-US" sz="1900" b="1" dirty="0">
                <a:solidFill>
                  <a:srgbClr val="000000"/>
                </a:solidFill>
                <a:latin typeface="Courier New" panose="02070309020205020404" pitchFamily="49" charset="0"/>
                <a:cs typeface="Courier New" panose="02070309020205020404" pitchFamily="49" charset="0"/>
              </a:rPr>
              <a:t>Kernel mode crashes are generally unrecoverable</a:t>
            </a:r>
          </a:p>
          <a:p>
            <a:pPr>
              <a:lnSpc>
                <a:spcPct val="100000"/>
              </a:lnSpc>
            </a:pPr>
            <a:endParaRPr lang="en-US" sz="19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1900" b="1" dirty="0">
                <a:solidFill>
                  <a:srgbClr val="000000"/>
                </a:solidFill>
                <a:latin typeface="Courier New" panose="02070309020205020404" pitchFamily="49" charset="0"/>
                <a:cs typeface="Courier New" panose="02070309020205020404" pitchFamily="49" charset="0"/>
              </a:rPr>
              <a:t> The CPU is configured to ensure separation of user mode versus kernel mode operation to ensure users do not have access to running processes</a:t>
            </a:r>
          </a:p>
        </p:txBody>
      </p:sp>
    </p:spTree>
    <p:extLst>
      <p:ext uri="{BB962C8B-B14F-4D97-AF65-F5344CB8AC3E}">
        <p14:creationId xmlns:p14="http://schemas.microsoft.com/office/powerpoint/2010/main" val="402575256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87918"/>
            <a:ext cx="8140148" cy="383424"/>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Operating System Artifacts</a:t>
            </a:r>
            <a:endParaRPr lang="en-US" sz="2800"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82B572BB-1029-4E30-B7C9-1D200FAEB91D}"/>
              </a:ext>
            </a:extLst>
          </p:cNvPr>
          <p:cNvSpPr/>
          <p:nvPr/>
        </p:nvSpPr>
        <p:spPr>
          <a:xfrm>
            <a:off x="136330" y="1033872"/>
            <a:ext cx="8871339" cy="4722830"/>
          </a:xfrm>
          <a:prstGeom prst="rect">
            <a:avLst/>
          </a:prstGeom>
          <a:noFill/>
          <a:ln>
            <a:noFill/>
          </a:ln>
        </p:spPr>
        <p:txBody>
          <a:bodyPr lIns="90000" tIns="45000" rIns="90000" bIns="45000"/>
          <a:lstStyle/>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So far our discussion has focused on the underlying file systems of the Windows OS</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FAT16 / FAT32</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NTFS</a:t>
            </a:r>
          </a:p>
          <a:p>
            <a:pPr>
              <a:lnSpc>
                <a:spcPct val="100000"/>
              </a:lnSpc>
            </a:pPr>
            <a:endParaRPr lang="en-US" sz="20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When the Windows OS is applied to disk, the file system is augmented with additional artifacts:</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Windows Registry</a:t>
            </a:r>
          </a:p>
          <a:p>
            <a:pPr marL="1257300" lvl="2" indent="-342900">
              <a:buFont typeface="Courier New" panose="02070309020205020404" pitchFamily="49" charset="0"/>
              <a:buChar char="o"/>
            </a:pPr>
            <a:r>
              <a:rPr lang="en-US" sz="2000" b="1" dirty="0">
                <a:solidFill>
                  <a:srgbClr val="000000"/>
                </a:solidFill>
                <a:latin typeface="Courier New" panose="02070309020205020404" pitchFamily="49" charset="0"/>
                <a:cs typeface="Courier New" panose="02070309020205020404" pitchFamily="49" charset="0"/>
              </a:rPr>
              <a:t>Shell Bags</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Event Logs</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Recycle Bin</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Prefetch Files</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Scheduled Tasks</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Jump Lists</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Application Files</a:t>
            </a:r>
          </a:p>
        </p:txBody>
      </p:sp>
    </p:spTree>
    <p:extLst>
      <p:ext uri="{BB962C8B-B14F-4D97-AF65-F5344CB8AC3E}">
        <p14:creationId xmlns:p14="http://schemas.microsoft.com/office/powerpoint/2010/main" val="155754593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2760461"/>
            <a:ext cx="8915400" cy="1337078"/>
          </a:xfrm>
        </p:spPr>
        <p:txBody>
          <a:bodyPr/>
          <a:lstStyle/>
          <a:p>
            <a:pPr algn="ctr"/>
            <a:r>
              <a:rPr lang="en-US" sz="2800" b="1" dirty="0">
                <a:latin typeface="Courier New" panose="02070309020205020404" pitchFamily="49" charset="0"/>
                <a:cs typeface="Courier New" panose="02070309020205020404" pitchFamily="49" charset="0"/>
              </a:rPr>
              <a:t>Windows Registry Forensics</a:t>
            </a:r>
          </a:p>
        </p:txBody>
      </p:sp>
    </p:spTree>
    <p:extLst>
      <p:ext uri="{BB962C8B-B14F-4D97-AF65-F5344CB8AC3E}">
        <p14:creationId xmlns:p14="http://schemas.microsoft.com/office/powerpoint/2010/main" val="8948123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87918"/>
            <a:ext cx="8140148" cy="383424"/>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Artifacts – Registry Entries</a:t>
            </a:r>
            <a:endParaRPr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82B572BB-1029-4E30-B7C9-1D200FAEB91D}"/>
              </a:ext>
            </a:extLst>
          </p:cNvPr>
          <p:cNvSpPr/>
          <p:nvPr/>
        </p:nvSpPr>
        <p:spPr>
          <a:xfrm>
            <a:off x="103695" y="650448"/>
            <a:ext cx="8911095" cy="5939195"/>
          </a:xfrm>
          <a:prstGeom prst="rect">
            <a:avLst/>
          </a:prstGeom>
          <a:noFill/>
          <a:ln>
            <a:noFill/>
          </a:ln>
        </p:spPr>
        <p:txBody>
          <a:bodyPr lIns="90000" tIns="45000" rIns="90000" bIns="45000"/>
          <a:lstStyle/>
          <a:p>
            <a:pPr>
              <a:buFont typeface="Wingdings" charset="2"/>
              <a:buChar char=""/>
            </a:pPr>
            <a:r>
              <a:rPr lang="en-US" sz="1900" b="1" dirty="0">
                <a:solidFill>
                  <a:srgbClr val="000000"/>
                </a:solidFill>
                <a:latin typeface="Courier New" panose="02070309020205020404" pitchFamily="49" charset="0"/>
                <a:cs typeface="Courier New" panose="02070309020205020404" pitchFamily="49" charset="0"/>
              </a:rPr>
              <a:t> The Windows registry is a “central hierarchal database used to store information that is necessary to configure the system for one or more users, applications, and hardware devices.” </a:t>
            </a:r>
          </a:p>
          <a:p>
            <a:pPr>
              <a:buFont typeface="Wingdings" charset="2"/>
              <a:buChar char=""/>
            </a:pPr>
            <a:endParaRPr lang="en-US" sz="1900" b="1" dirty="0">
              <a:solidFill>
                <a:srgbClr val="000000"/>
              </a:solidFill>
              <a:latin typeface="Courier New" panose="02070309020205020404" pitchFamily="49" charset="0"/>
              <a:cs typeface="Courier New" panose="02070309020205020404" pitchFamily="49" charset="0"/>
            </a:endParaRPr>
          </a:p>
          <a:p>
            <a:pPr>
              <a:buFont typeface="Wingdings" charset="2"/>
              <a:buChar char=""/>
            </a:pPr>
            <a:r>
              <a:rPr lang="en-US" sz="1900" b="1" dirty="0">
                <a:solidFill>
                  <a:srgbClr val="000000"/>
                </a:solidFill>
                <a:latin typeface="Courier New" panose="02070309020205020404" pitchFamily="49" charset="0"/>
                <a:cs typeface="Courier New" panose="02070309020205020404" pitchFamily="49" charset="0"/>
              </a:rPr>
              <a:t> Prior to Windows 2000, specific initialization files were used for system configuration</a:t>
            </a:r>
          </a:p>
          <a:p>
            <a:pPr lvl="1">
              <a:buFont typeface="Wingdings" charset="2"/>
              <a:buChar char=""/>
            </a:pPr>
            <a:r>
              <a:rPr lang="en-US" sz="1900" b="1" dirty="0">
                <a:solidFill>
                  <a:srgbClr val="000000"/>
                </a:solidFill>
                <a:latin typeface="Courier New" panose="02070309020205020404" pitchFamily="49" charset="0"/>
                <a:cs typeface="Courier New" panose="02070309020205020404" pitchFamily="49" charset="0"/>
              </a:rPr>
              <a:t> boot.ini</a:t>
            </a:r>
          </a:p>
          <a:p>
            <a:pPr lvl="1">
              <a:buFont typeface="Wingdings" charset="2"/>
              <a:buChar char=""/>
            </a:pPr>
            <a:r>
              <a:rPr lang="en-US" sz="1900" b="1" dirty="0">
                <a:solidFill>
                  <a:srgbClr val="000000"/>
                </a:solidFill>
                <a:latin typeface="Courier New" panose="02070309020205020404" pitchFamily="49" charset="0"/>
                <a:cs typeface="Courier New" panose="02070309020205020404" pitchFamily="49" charset="0"/>
              </a:rPr>
              <a:t> system.ini</a:t>
            </a:r>
          </a:p>
          <a:p>
            <a:pPr lvl="1">
              <a:buFont typeface="Wingdings" charset="2"/>
              <a:buChar char=""/>
            </a:pPr>
            <a:r>
              <a:rPr lang="en-US" sz="1900" b="1" dirty="0">
                <a:solidFill>
                  <a:srgbClr val="000000"/>
                </a:solidFill>
                <a:latin typeface="Courier New" panose="02070309020205020404" pitchFamily="49" charset="0"/>
                <a:cs typeface="Courier New" panose="02070309020205020404" pitchFamily="49" charset="0"/>
              </a:rPr>
              <a:t> win.ini </a:t>
            </a:r>
          </a:p>
          <a:p>
            <a:pPr lvl="1">
              <a:buFont typeface="Wingdings" charset="2"/>
              <a:buChar char=""/>
            </a:pPr>
            <a:endParaRPr lang="en-US" sz="1900" b="1" dirty="0">
              <a:solidFill>
                <a:srgbClr val="000000"/>
              </a:solidFill>
              <a:latin typeface="Courier New" panose="02070309020205020404" pitchFamily="49" charset="0"/>
              <a:cs typeface="Courier New" panose="02070309020205020404" pitchFamily="49" charset="0"/>
            </a:endParaRPr>
          </a:p>
          <a:p>
            <a:pPr>
              <a:buFont typeface="Wingdings" charset="2"/>
              <a:buChar char=""/>
            </a:pPr>
            <a:r>
              <a:rPr lang="en-US" sz="1900" b="1" dirty="0">
                <a:solidFill>
                  <a:srgbClr val="000000"/>
                </a:solidFill>
                <a:latin typeface="Courier New" panose="02070309020205020404" pitchFamily="49" charset="0"/>
                <a:cs typeface="Courier New" panose="02070309020205020404" pitchFamily="49" charset="0"/>
              </a:rPr>
              <a:t> Since Windows 2000, a registry structure was utilized to create a more efficient interaction between kernel and user activities</a:t>
            </a:r>
          </a:p>
          <a:p>
            <a:pPr>
              <a:buFont typeface="Wingdings" charset="2"/>
              <a:buChar char=""/>
            </a:pPr>
            <a:endParaRPr lang="en-US" sz="1900" b="1" dirty="0">
              <a:solidFill>
                <a:srgbClr val="000000"/>
              </a:solidFill>
              <a:latin typeface="Courier New" panose="02070309020205020404" pitchFamily="49" charset="0"/>
              <a:cs typeface="Courier New" panose="02070309020205020404" pitchFamily="49" charset="0"/>
            </a:endParaRPr>
          </a:p>
          <a:p>
            <a:pPr>
              <a:buFont typeface="Wingdings" charset="2"/>
              <a:buChar char=""/>
            </a:pPr>
            <a:r>
              <a:rPr lang="en-US" sz="1900" b="1" dirty="0">
                <a:solidFill>
                  <a:srgbClr val="000000"/>
                </a:solidFill>
                <a:latin typeface="Courier New" panose="02070309020205020404" pitchFamily="49" charset="0"/>
                <a:cs typeface="Courier New" panose="02070309020205020404" pitchFamily="49" charset="0"/>
              </a:rPr>
              <a:t> Registry entries contain two different structures:</a:t>
            </a:r>
          </a:p>
          <a:p>
            <a:pPr marL="800100" lvl="1" indent="-342900">
              <a:buFont typeface="Wingdings" panose="05000000000000000000" pitchFamily="2" charset="2"/>
              <a:buChar char="ü"/>
            </a:pPr>
            <a:r>
              <a:rPr lang="en-US" sz="1900" b="1" dirty="0">
                <a:solidFill>
                  <a:srgbClr val="000000"/>
                </a:solidFill>
                <a:latin typeface="Courier New" panose="02070309020205020404" pitchFamily="49" charset="0"/>
                <a:cs typeface="Courier New" panose="02070309020205020404" pitchFamily="49" charset="0"/>
              </a:rPr>
              <a:t> Registry Key</a:t>
            </a:r>
          </a:p>
          <a:p>
            <a:pPr marL="1257300" lvl="2" indent="-342900">
              <a:buFont typeface="Courier New" panose="02070309020205020404" pitchFamily="49" charset="0"/>
              <a:buChar char="o"/>
            </a:pPr>
            <a:r>
              <a:rPr lang="en-US" sz="1900" b="1" dirty="0">
                <a:solidFill>
                  <a:srgbClr val="000000"/>
                </a:solidFill>
                <a:latin typeface="Courier New" panose="02070309020205020404" pitchFamily="49" charset="0"/>
                <a:cs typeface="Courier New" panose="02070309020205020404" pitchFamily="49" charset="0"/>
              </a:rPr>
              <a:t>Similar to a folder in that it hold multiple values</a:t>
            </a:r>
          </a:p>
          <a:p>
            <a:pPr marL="800100" lvl="1" indent="-342900">
              <a:buFont typeface="Wingdings" panose="05000000000000000000" pitchFamily="2" charset="2"/>
              <a:buChar char="ü"/>
            </a:pPr>
            <a:r>
              <a:rPr lang="en-US" sz="1900" b="1" dirty="0">
                <a:solidFill>
                  <a:srgbClr val="000000"/>
                </a:solidFill>
                <a:latin typeface="Courier New" panose="02070309020205020404" pitchFamily="49" charset="0"/>
                <a:cs typeface="Courier New" panose="02070309020205020404" pitchFamily="49" charset="0"/>
              </a:rPr>
              <a:t> Registry Value</a:t>
            </a:r>
          </a:p>
          <a:p>
            <a:pPr marL="1257300" lvl="2" indent="-342900">
              <a:buFont typeface="Courier New" panose="02070309020205020404" pitchFamily="49" charset="0"/>
              <a:buChar char="o"/>
            </a:pPr>
            <a:r>
              <a:rPr lang="en-US" sz="1900" b="1" dirty="0">
                <a:solidFill>
                  <a:srgbClr val="000000"/>
                </a:solidFill>
                <a:latin typeface="Courier New" panose="02070309020205020404" pitchFamily="49" charset="0"/>
                <a:cs typeface="Courier New" panose="02070309020205020404" pitchFamily="49" charset="0"/>
              </a:rPr>
              <a:t>Similar to a file that contains specific values</a:t>
            </a:r>
          </a:p>
        </p:txBody>
      </p:sp>
    </p:spTree>
    <p:extLst>
      <p:ext uri="{BB962C8B-B14F-4D97-AF65-F5344CB8AC3E}">
        <p14:creationId xmlns:p14="http://schemas.microsoft.com/office/powerpoint/2010/main" val="6276298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01926" y="87918"/>
            <a:ext cx="8140148" cy="383424"/>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Windows Registry Operation</a:t>
            </a:r>
            <a:endParaRPr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82B572BB-1029-4E30-B7C9-1D200FAEB91D}"/>
              </a:ext>
            </a:extLst>
          </p:cNvPr>
          <p:cNvSpPr/>
          <p:nvPr/>
        </p:nvSpPr>
        <p:spPr>
          <a:xfrm>
            <a:off x="103695" y="650449"/>
            <a:ext cx="8911095" cy="2213358"/>
          </a:xfrm>
          <a:prstGeom prst="rect">
            <a:avLst/>
          </a:prstGeom>
          <a:noFill/>
          <a:ln>
            <a:noFill/>
          </a:ln>
        </p:spPr>
        <p:txBody>
          <a:bodyPr lIns="90000" tIns="45000" rIns="90000" bIns="45000"/>
          <a:lstStyle/>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A comprehensive copy of the registry can only be found in main memory since it requires both the registry entries along with active processes that create it</a:t>
            </a:r>
          </a:p>
          <a:p>
            <a:pPr>
              <a:lnSpc>
                <a:spcPct val="100000"/>
              </a:lnSpc>
              <a:buFont typeface="Wingdings" charset="2"/>
              <a:buChar char=""/>
            </a:pPr>
            <a:endParaRPr lang="en-US" sz="20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From a forensics standpoint, this is significant because gathering a complete registry requires live memory capture</a:t>
            </a:r>
          </a:p>
        </p:txBody>
      </p:sp>
      <p:sp>
        <p:nvSpPr>
          <p:cNvPr id="3" name="Rectangle 2">
            <a:extLst>
              <a:ext uri="{FF2B5EF4-FFF2-40B4-BE49-F238E27FC236}">
                <a16:creationId xmlns:a16="http://schemas.microsoft.com/office/drawing/2014/main" id="{E491FA19-6F9F-4414-8C0E-2AE905EAC4B8}"/>
              </a:ext>
            </a:extLst>
          </p:cNvPr>
          <p:cNvSpPr/>
          <p:nvPr/>
        </p:nvSpPr>
        <p:spPr>
          <a:xfrm>
            <a:off x="765315" y="4313588"/>
            <a:ext cx="1853308" cy="10137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ourier New" panose="02070309020205020404" pitchFamily="49" charset="0"/>
                <a:cs typeface="Courier New" panose="02070309020205020404" pitchFamily="49" charset="0"/>
              </a:rPr>
              <a:t>Registry</a:t>
            </a:r>
          </a:p>
          <a:p>
            <a:pPr algn="ctr"/>
            <a:r>
              <a:rPr lang="en-US" sz="1600" b="1" dirty="0">
                <a:latin typeface="Courier New" panose="02070309020205020404" pitchFamily="49" charset="0"/>
                <a:cs typeface="Courier New" panose="02070309020205020404" pitchFamily="49" charset="0"/>
              </a:rPr>
              <a:t>Hive</a:t>
            </a:r>
          </a:p>
          <a:p>
            <a:pPr algn="ctr"/>
            <a:r>
              <a:rPr lang="en-US" sz="1600" b="1" dirty="0">
                <a:latin typeface="Courier New" panose="02070309020205020404" pitchFamily="49" charset="0"/>
                <a:cs typeface="Courier New" panose="02070309020205020404" pitchFamily="49" charset="0"/>
              </a:rPr>
              <a:t>Files</a:t>
            </a:r>
          </a:p>
        </p:txBody>
      </p:sp>
      <p:sp>
        <p:nvSpPr>
          <p:cNvPr id="7" name="Rectangle 6">
            <a:extLst>
              <a:ext uri="{FF2B5EF4-FFF2-40B4-BE49-F238E27FC236}">
                <a16:creationId xmlns:a16="http://schemas.microsoft.com/office/drawing/2014/main" id="{0205CD67-EA13-468E-A865-1CF09A1BFCBB}"/>
              </a:ext>
            </a:extLst>
          </p:cNvPr>
          <p:cNvSpPr/>
          <p:nvPr/>
        </p:nvSpPr>
        <p:spPr>
          <a:xfrm>
            <a:off x="3474069" y="3647871"/>
            <a:ext cx="1853308" cy="10137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ourier New" panose="02070309020205020404" pitchFamily="49" charset="0"/>
                <a:cs typeface="Courier New" panose="02070309020205020404" pitchFamily="49" charset="0"/>
              </a:rPr>
              <a:t>Windows</a:t>
            </a:r>
          </a:p>
          <a:p>
            <a:pPr algn="ctr"/>
            <a:r>
              <a:rPr lang="en-US" sz="1600" b="1" dirty="0">
                <a:latin typeface="Courier New" panose="02070309020205020404" pitchFamily="49" charset="0"/>
                <a:cs typeface="Courier New" panose="02070309020205020404" pitchFamily="49" charset="0"/>
              </a:rPr>
              <a:t>Boot</a:t>
            </a:r>
          </a:p>
        </p:txBody>
      </p:sp>
      <p:sp>
        <p:nvSpPr>
          <p:cNvPr id="8" name="Rectangle 7">
            <a:extLst>
              <a:ext uri="{FF2B5EF4-FFF2-40B4-BE49-F238E27FC236}">
                <a16:creationId xmlns:a16="http://schemas.microsoft.com/office/drawing/2014/main" id="{3F6C6490-11B5-4980-9162-EEB33824B543}"/>
              </a:ext>
            </a:extLst>
          </p:cNvPr>
          <p:cNvSpPr/>
          <p:nvPr/>
        </p:nvSpPr>
        <p:spPr>
          <a:xfrm>
            <a:off x="3474069" y="5186896"/>
            <a:ext cx="1853308" cy="10137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latin typeface="Courier New" panose="02070309020205020404" pitchFamily="49" charset="0"/>
                <a:cs typeface="Courier New" panose="02070309020205020404" pitchFamily="49" charset="0"/>
              </a:rPr>
              <a:t>User</a:t>
            </a:r>
          </a:p>
          <a:p>
            <a:pPr algn="ctr"/>
            <a:r>
              <a:rPr lang="en-US" sz="1500" b="1" dirty="0">
                <a:latin typeface="Courier New" panose="02070309020205020404" pitchFamily="49" charset="0"/>
                <a:cs typeface="Courier New" panose="02070309020205020404" pitchFamily="49" charset="0"/>
              </a:rPr>
              <a:t>Authentication</a:t>
            </a:r>
          </a:p>
        </p:txBody>
      </p:sp>
      <p:sp>
        <p:nvSpPr>
          <p:cNvPr id="9" name="Rectangle 8">
            <a:extLst>
              <a:ext uri="{FF2B5EF4-FFF2-40B4-BE49-F238E27FC236}">
                <a16:creationId xmlns:a16="http://schemas.microsoft.com/office/drawing/2014/main" id="{925749FE-5E3A-49FB-B872-BD8CDC1C9988}"/>
              </a:ext>
            </a:extLst>
          </p:cNvPr>
          <p:cNvSpPr/>
          <p:nvPr/>
        </p:nvSpPr>
        <p:spPr>
          <a:xfrm>
            <a:off x="6503506" y="3647871"/>
            <a:ext cx="1808922" cy="10137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ourier New" panose="02070309020205020404" pitchFamily="49" charset="0"/>
                <a:cs typeface="Courier New" panose="02070309020205020404" pitchFamily="49" charset="0"/>
              </a:rPr>
              <a:t>Volatile</a:t>
            </a:r>
          </a:p>
          <a:p>
            <a:pPr algn="ctr"/>
            <a:r>
              <a:rPr lang="en-US" sz="1600" b="1" dirty="0">
                <a:latin typeface="Courier New" panose="02070309020205020404" pitchFamily="49" charset="0"/>
                <a:cs typeface="Courier New" panose="02070309020205020404" pitchFamily="49" charset="0"/>
              </a:rPr>
              <a:t>Registry</a:t>
            </a:r>
          </a:p>
          <a:p>
            <a:pPr algn="ctr"/>
            <a:r>
              <a:rPr lang="en-US" sz="1600" b="1" dirty="0">
                <a:latin typeface="Courier New" panose="02070309020205020404" pitchFamily="49" charset="0"/>
                <a:cs typeface="Courier New" panose="02070309020205020404" pitchFamily="49" charset="0"/>
              </a:rPr>
              <a:t>Hives</a:t>
            </a:r>
          </a:p>
        </p:txBody>
      </p:sp>
      <p:sp>
        <p:nvSpPr>
          <p:cNvPr id="10" name="Rectangle 9">
            <a:extLst>
              <a:ext uri="{FF2B5EF4-FFF2-40B4-BE49-F238E27FC236}">
                <a16:creationId xmlns:a16="http://schemas.microsoft.com/office/drawing/2014/main" id="{54B3831F-3FE4-4595-B571-6884076169AF}"/>
              </a:ext>
            </a:extLst>
          </p:cNvPr>
          <p:cNvSpPr/>
          <p:nvPr/>
        </p:nvSpPr>
        <p:spPr>
          <a:xfrm>
            <a:off x="6533323" y="5186896"/>
            <a:ext cx="1779105" cy="10137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ourier New" panose="02070309020205020404" pitchFamily="49" charset="0"/>
                <a:cs typeface="Courier New" panose="02070309020205020404" pitchFamily="49" charset="0"/>
              </a:rPr>
              <a:t>Registry</a:t>
            </a:r>
          </a:p>
          <a:p>
            <a:pPr algn="ctr"/>
            <a:r>
              <a:rPr lang="en-US" sz="1600" b="1" dirty="0">
                <a:latin typeface="Courier New" panose="02070309020205020404" pitchFamily="49" charset="0"/>
                <a:cs typeface="Courier New" panose="02070309020205020404" pitchFamily="49" charset="0"/>
              </a:rPr>
              <a:t>Hive</a:t>
            </a:r>
          </a:p>
          <a:p>
            <a:pPr algn="ctr"/>
            <a:r>
              <a:rPr lang="en-US" sz="1600" b="1" dirty="0">
                <a:latin typeface="Courier New" panose="02070309020205020404" pitchFamily="49" charset="0"/>
                <a:cs typeface="Courier New" panose="02070309020205020404" pitchFamily="49" charset="0"/>
              </a:rPr>
              <a:t>Files</a:t>
            </a:r>
          </a:p>
        </p:txBody>
      </p:sp>
      <p:cxnSp>
        <p:nvCxnSpPr>
          <p:cNvPr id="5" name="Straight Arrow Connector 4">
            <a:extLst>
              <a:ext uri="{FF2B5EF4-FFF2-40B4-BE49-F238E27FC236}">
                <a16:creationId xmlns:a16="http://schemas.microsoft.com/office/drawing/2014/main" id="{0F37FF9F-BD1D-40AE-A97F-2B69D72C9659}"/>
              </a:ext>
            </a:extLst>
          </p:cNvPr>
          <p:cNvCxnSpPr>
            <a:cxnSpLocks/>
            <a:stCxn id="3" idx="3"/>
            <a:endCxn id="7" idx="1"/>
          </p:cNvCxnSpPr>
          <p:nvPr/>
        </p:nvCxnSpPr>
        <p:spPr>
          <a:xfrm flipV="1">
            <a:off x="2618623" y="4154767"/>
            <a:ext cx="855446" cy="6657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08FCCF7-BDC5-43AC-A0CA-A5F2960F588F}"/>
              </a:ext>
            </a:extLst>
          </p:cNvPr>
          <p:cNvCxnSpPr>
            <a:cxnSpLocks/>
            <a:stCxn id="3" idx="3"/>
            <a:endCxn id="8" idx="1"/>
          </p:cNvCxnSpPr>
          <p:nvPr/>
        </p:nvCxnSpPr>
        <p:spPr>
          <a:xfrm>
            <a:off x="2618623" y="4820484"/>
            <a:ext cx="855446" cy="8733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386C20C-036A-46EB-A183-A72C2A01CEA8}"/>
              </a:ext>
            </a:extLst>
          </p:cNvPr>
          <p:cNvCxnSpPr>
            <a:cxnSpLocks/>
            <a:stCxn id="7" idx="3"/>
            <a:endCxn id="9" idx="1"/>
          </p:cNvCxnSpPr>
          <p:nvPr/>
        </p:nvCxnSpPr>
        <p:spPr>
          <a:xfrm>
            <a:off x="5327377" y="4154767"/>
            <a:ext cx="117612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5F89566-72FE-4EA7-927F-9301F719F802}"/>
              </a:ext>
            </a:extLst>
          </p:cNvPr>
          <p:cNvCxnSpPr>
            <a:cxnSpLocks/>
            <a:stCxn id="7" idx="3"/>
            <a:endCxn id="10" idx="1"/>
          </p:cNvCxnSpPr>
          <p:nvPr/>
        </p:nvCxnSpPr>
        <p:spPr>
          <a:xfrm>
            <a:off x="5327377" y="4154767"/>
            <a:ext cx="1205946" cy="15390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421BF93-3EE4-4486-94EC-34793217ACEC}"/>
              </a:ext>
            </a:extLst>
          </p:cNvPr>
          <p:cNvCxnSpPr>
            <a:cxnSpLocks/>
            <a:stCxn id="8" idx="3"/>
            <a:endCxn id="10" idx="1"/>
          </p:cNvCxnSpPr>
          <p:nvPr/>
        </p:nvCxnSpPr>
        <p:spPr>
          <a:xfrm>
            <a:off x="5327377" y="5693792"/>
            <a:ext cx="120594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6E67A53F-62D6-4A9D-9064-145D41F4C47F}"/>
              </a:ext>
            </a:extLst>
          </p:cNvPr>
          <p:cNvSpPr/>
          <p:nvPr/>
        </p:nvSpPr>
        <p:spPr>
          <a:xfrm>
            <a:off x="703025" y="4154357"/>
            <a:ext cx="1977887" cy="1381743"/>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Courier New" panose="02070309020205020404" pitchFamily="49" charset="0"/>
              <a:cs typeface="Courier New" panose="02070309020205020404" pitchFamily="49" charset="0"/>
            </a:endParaRPr>
          </a:p>
        </p:txBody>
      </p:sp>
      <p:sp>
        <p:nvSpPr>
          <p:cNvPr id="31" name="TextBox 30">
            <a:extLst>
              <a:ext uri="{FF2B5EF4-FFF2-40B4-BE49-F238E27FC236}">
                <a16:creationId xmlns:a16="http://schemas.microsoft.com/office/drawing/2014/main" id="{5A99F642-B83A-4D6B-87C5-5DDCA6633BEE}"/>
              </a:ext>
            </a:extLst>
          </p:cNvPr>
          <p:cNvSpPr txBox="1"/>
          <p:nvPr/>
        </p:nvSpPr>
        <p:spPr>
          <a:xfrm>
            <a:off x="697547" y="5284704"/>
            <a:ext cx="614271" cy="307777"/>
          </a:xfrm>
          <a:prstGeom prst="rect">
            <a:avLst/>
          </a:prstGeom>
          <a:noFill/>
        </p:spPr>
        <p:txBody>
          <a:bodyPr wrap="none" rtlCol="0">
            <a:spAutoFit/>
          </a:bodyPr>
          <a:lstStyle/>
          <a:p>
            <a:pPr algn="ctr"/>
            <a:r>
              <a:rPr lang="en-US" sz="1400" b="1" dirty="0">
                <a:latin typeface="Courier New" panose="02070309020205020404" pitchFamily="49" charset="0"/>
                <a:cs typeface="Courier New" panose="02070309020205020404" pitchFamily="49" charset="0"/>
              </a:rPr>
              <a:t>Disk</a:t>
            </a:r>
          </a:p>
        </p:txBody>
      </p:sp>
      <p:sp>
        <p:nvSpPr>
          <p:cNvPr id="33" name="Rectangle 32">
            <a:extLst>
              <a:ext uri="{FF2B5EF4-FFF2-40B4-BE49-F238E27FC236}">
                <a16:creationId xmlns:a16="http://schemas.microsoft.com/office/drawing/2014/main" id="{CD9FDE80-BE6E-4505-80F8-7E534B14A934}"/>
              </a:ext>
            </a:extLst>
          </p:cNvPr>
          <p:cNvSpPr/>
          <p:nvPr/>
        </p:nvSpPr>
        <p:spPr>
          <a:xfrm>
            <a:off x="3411779" y="3488641"/>
            <a:ext cx="1977887" cy="2961791"/>
          </a:xfrm>
          <a:prstGeom prst="rect">
            <a:avLst/>
          </a:pr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Courier New" panose="02070309020205020404" pitchFamily="49" charset="0"/>
              <a:cs typeface="Courier New" panose="02070309020205020404" pitchFamily="49" charset="0"/>
            </a:endParaRPr>
          </a:p>
        </p:txBody>
      </p:sp>
      <p:sp>
        <p:nvSpPr>
          <p:cNvPr id="34" name="Rectangle 33">
            <a:extLst>
              <a:ext uri="{FF2B5EF4-FFF2-40B4-BE49-F238E27FC236}">
                <a16:creationId xmlns:a16="http://schemas.microsoft.com/office/drawing/2014/main" id="{AC954CEE-368D-46EF-9688-5F466974742B}"/>
              </a:ext>
            </a:extLst>
          </p:cNvPr>
          <p:cNvSpPr/>
          <p:nvPr/>
        </p:nvSpPr>
        <p:spPr>
          <a:xfrm>
            <a:off x="6419023" y="3488641"/>
            <a:ext cx="1977887" cy="2961791"/>
          </a:xfrm>
          <a:prstGeom prst="rect">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Courier New" panose="02070309020205020404" pitchFamily="49" charset="0"/>
              <a:cs typeface="Courier New" panose="02070309020205020404" pitchFamily="49" charset="0"/>
            </a:endParaRPr>
          </a:p>
        </p:txBody>
      </p:sp>
      <p:sp>
        <p:nvSpPr>
          <p:cNvPr id="35" name="TextBox 34">
            <a:extLst>
              <a:ext uri="{FF2B5EF4-FFF2-40B4-BE49-F238E27FC236}">
                <a16:creationId xmlns:a16="http://schemas.microsoft.com/office/drawing/2014/main" id="{6987137B-AE88-4E40-BC4F-38200A92C885}"/>
              </a:ext>
            </a:extLst>
          </p:cNvPr>
          <p:cNvSpPr txBox="1"/>
          <p:nvPr/>
        </p:nvSpPr>
        <p:spPr>
          <a:xfrm>
            <a:off x="3376695" y="6162534"/>
            <a:ext cx="1151277" cy="307777"/>
          </a:xfrm>
          <a:prstGeom prst="rect">
            <a:avLst/>
          </a:prstGeom>
          <a:noFill/>
        </p:spPr>
        <p:txBody>
          <a:bodyPr wrap="none" rtlCol="0">
            <a:spAutoFit/>
          </a:bodyPr>
          <a:lstStyle/>
          <a:p>
            <a:pPr algn="ctr"/>
            <a:r>
              <a:rPr lang="en-US" sz="1400" b="1" dirty="0">
                <a:latin typeface="Courier New" panose="02070309020205020404" pitchFamily="49" charset="0"/>
                <a:cs typeface="Courier New" panose="02070309020205020404" pitchFamily="49" charset="0"/>
              </a:rPr>
              <a:t>Processes</a:t>
            </a:r>
          </a:p>
        </p:txBody>
      </p:sp>
      <p:sp>
        <p:nvSpPr>
          <p:cNvPr id="36" name="TextBox 35">
            <a:extLst>
              <a:ext uri="{FF2B5EF4-FFF2-40B4-BE49-F238E27FC236}">
                <a16:creationId xmlns:a16="http://schemas.microsoft.com/office/drawing/2014/main" id="{34D4541E-155A-4C90-B76B-B9350A65552E}"/>
              </a:ext>
            </a:extLst>
          </p:cNvPr>
          <p:cNvSpPr txBox="1"/>
          <p:nvPr/>
        </p:nvSpPr>
        <p:spPr>
          <a:xfrm>
            <a:off x="6356734" y="6162001"/>
            <a:ext cx="1366080" cy="307777"/>
          </a:xfrm>
          <a:prstGeom prst="rect">
            <a:avLst/>
          </a:prstGeom>
          <a:noFill/>
        </p:spPr>
        <p:txBody>
          <a:bodyPr wrap="none" rtlCol="0">
            <a:spAutoFit/>
          </a:bodyPr>
          <a:lstStyle/>
          <a:p>
            <a:pPr algn="ctr"/>
            <a:r>
              <a:rPr lang="en-US" sz="1400" b="1" dirty="0">
                <a:latin typeface="Courier New" panose="02070309020205020404" pitchFamily="49" charset="0"/>
                <a:cs typeface="Courier New" panose="02070309020205020404" pitchFamily="49" charset="0"/>
              </a:rPr>
              <a:t>Main Memory</a:t>
            </a:r>
          </a:p>
        </p:txBody>
      </p:sp>
    </p:spTree>
    <p:extLst>
      <p:ext uri="{BB962C8B-B14F-4D97-AF65-F5344CB8AC3E}">
        <p14:creationId xmlns:p14="http://schemas.microsoft.com/office/powerpoint/2010/main" val="25856697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87918"/>
            <a:ext cx="8140148" cy="383424"/>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Windows Registry Hives</a:t>
            </a:r>
            <a:endParaRPr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82B572BB-1029-4E30-B7C9-1D200FAEB91D}"/>
              </a:ext>
            </a:extLst>
          </p:cNvPr>
          <p:cNvSpPr/>
          <p:nvPr/>
        </p:nvSpPr>
        <p:spPr>
          <a:xfrm>
            <a:off x="123573" y="760805"/>
            <a:ext cx="6734427" cy="5859683"/>
          </a:xfrm>
          <a:prstGeom prst="rect">
            <a:avLst/>
          </a:prstGeom>
          <a:noFill/>
          <a:ln>
            <a:noFill/>
          </a:ln>
        </p:spPr>
        <p:txBody>
          <a:bodyPr lIns="90000" tIns="45000" rIns="90000" bIns="45000"/>
          <a:lstStyle/>
          <a:p>
            <a:pPr>
              <a:lnSpc>
                <a:spcPct val="100000"/>
              </a:lnSpc>
              <a:buFont typeface="Wingdings" charset="2"/>
              <a:buChar char=""/>
            </a:pPr>
            <a:r>
              <a:rPr lang="en-US" sz="1750" b="1" dirty="0">
                <a:solidFill>
                  <a:srgbClr val="000000"/>
                </a:solidFill>
                <a:latin typeface="Courier New" panose="02070309020205020404" pitchFamily="49" charset="0"/>
                <a:cs typeface="Courier New" panose="02070309020205020404" pitchFamily="49" charset="0"/>
              </a:rPr>
              <a:t> The highest level object in the Windows Registry is called a root key and the registry contains 5 root keys:</a:t>
            </a:r>
          </a:p>
          <a:p>
            <a:pPr marL="800100" lvl="1" indent="-342900">
              <a:buFont typeface="Wingdings" panose="05000000000000000000" pitchFamily="2" charset="2"/>
              <a:buChar char="ü"/>
            </a:pPr>
            <a:r>
              <a:rPr lang="en-US" sz="1750" b="1" dirty="0">
                <a:solidFill>
                  <a:srgbClr val="000000"/>
                </a:solidFill>
                <a:latin typeface="Courier New" panose="02070309020205020404" pitchFamily="49" charset="0"/>
                <a:cs typeface="Courier New" panose="02070309020205020404" pitchFamily="49" charset="0"/>
              </a:rPr>
              <a:t>HKEY_CLASSES_ROOT (HKCR)</a:t>
            </a:r>
          </a:p>
          <a:p>
            <a:pPr marL="1257300" lvl="2" indent="-342900">
              <a:buFont typeface="Courier New" panose="02070309020205020404" pitchFamily="49" charset="0"/>
              <a:buChar char="o"/>
            </a:pPr>
            <a:r>
              <a:rPr lang="en-US" sz="1750" b="1" dirty="0">
                <a:solidFill>
                  <a:srgbClr val="000000"/>
                </a:solidFill>
                <a:latin typeface="Courier New" panose="02070309020205020404" pitchFamily="49" charset="0"/>
                <a:cs typeface="Courier New" panose="02070309020205020404" pitchFamily="49" charset="0"/>
              </a:rPr>
              <a:t>All information relating to file name extensions and Object Linking and Embedding (OLE)</a:t>
            </a:r>
          </a:p>
          <a:p>
            <a:pPr marL="800100" lvl="1" indent="-342900">
              <a:buFont typeface="Wingdings" panose="05000000000000000000" pitchFamily="2" charset="2"/>
              <a:buChar char="ü"/>
            </a:pPr>
            <a:r>
              <a:rPr lang="en-US" sz="1750" b="1" dirty="0">
                <a:solidFill>
                  <a:srgbClr val="000000"/>
                </a:solidFill>
                <a:latin typeface="Courier New" panose="02070309020205020404" pitchFamily="49" charset="0"/>
                <a:cs typeface="Courier New" panose="02070309020205020404" pitchFamily="49" charset="0"/>
              </a:rPr>
              <a:t>HKEY_CURRENT_USER (HKCU)</a:t>
            </a:r>
          </a:p>
          <a:p>
            <a:pPr marL="1257300" lvl="2" indent="-342900">
              <a:buFont typeface="Courier New" panose="02070309020205020404" pitchFamily="49" charset="0"/>
              <a:buChar char="o"/>
            </a:pPr>
            <a:r>
              <a:rPr lang="en-US" sz="1750" b="1" dirty="0">
                <a:solidFill>
                  <a:srgbClr val="000000"/>
                </a:solidFill>
                <a:latin typeface="Courier New" panose="02070309020205020404" pitchFamily="49" charset="0"/>
                <a:cs typeface="Courier New" panose="02070309020205020404" pitchFamily="49" charset="0"/>
              </a:rPr>
              <a:t>Contains settings for the currently logged on user</a:t>
            </a:r>
          </a:p>
          <a:p>
            <a:pPr marL="800100" lvl="1" indent="-342900">
              <a:buFont typeface="Wingdings" panose="05000000000000000000" pitchFamily="2" charset="2"/>
              <a:buChar char="ü"/>
            </a:pPr>
            <a:r>
              <a:rPr lang="en-US" sz="1750" b="1" dirty="0">
                <a:solidFill>
                  <a:srgbClr val="000000"/>
                </a:solidFill>
                <a:latin typeface="Courier New" panose="02070309020205020404" pitchFamily="49" charset="0"/>
                <a:cs typeface="Courier New" panose="02070309020205020404" pitchFamily="49" charset="0"/>
              </a:rPr>
              <a:t>HKEY_LOCAL_MACHINE (HKLM)</a:t>
            </a:r>
          </a:p>
          <a:p>
            <a:pPr marL="1257300" lvl="2" indent="-342900">
              <a:buFont typeface="Courier New" panose="02070309020205020404" pitchFamily="49" charset="0"/>
              <a:buChar char="o"/>
            </a:pPr>
            <a:r>
              <a:rPr lang="en-US" sz="1750" b="1" dirty="0">
                <a:solidFill>
                  <a:srgbClr val="000000"/>
                </a:solidFill>
                <a:latin typeface="Courier New" panose="02070309020205020404" pitchFamily="49" charset="0"/>
                <a:cs typeface="Courier New" panose="02070309020205020404" pitchFamily="49" charset="0"/>
              </a:rPr>
              <a:t>Contains information about hardware and software of the system</a:t>
            </a:r>
          </a:p>
          <a:p>
            <a:pPr marL="800100" lvl="1" indent="-342900">
              <a:buFont typeface="Wingdings" panose="05000000000000000000" pitchFamily="2" charset="2"/>
              <a:buChar char="ü"/>
            </a:pPr>
            <a:r>
              <a:rPr lang="en-US" sz="1750" b="1" dirty="0">
                <a:solidFill>
                  <a:srgbClr val="000000"/>
                </a:solidFill>
                <a:latin typeface="Courier New" panose="02070309020205020404" pitchFamily="49" charset="0"/>
                <a:cs typeface="Courier New" panose="02070309020205020404" pitchFamily="49" charset="0"/>
              </a:rPr>
              <a:t>HKEY_USERS (HKU)</a:t>
            </a:r>
          </a:p>
          <a:p>
            <a:pPr marL="1257300" lvl="2" indent="-342900">
              <a:buFont typeface="Courier New" panose="02070309020205020404" pitchFamily="49" charset="0"/>
              <a:buChar char="o"/>
            </a:pPr>
            <a:r>
              <a:rPr lang="en-US" sz="1750" b="1" dirty="0">
                <a:solidFill>
                  <a:srgbClr val="000000"/>
                </a:solidFill>
                <a:latin typeface="Courier New" panose="02070309020205020404" pitchFamily="49" charset="0"/>
                <a:cs typeface="Courier New" panose="02070309020205020404" pitchFamily="49" charset="0"/>
              </a:rPr>
              <a:t>Contains information of different user settings and consolidated from HKCU</a:t>
            </a:r>
          </a:p>
          <a:p>
            <a:pPr marL="800100" lvl="1" indent="-342900">
              <a:buFont typeface="Wingdings" panose="05000000000000000000" pitchFamily="2" charset="2"/>
              <a:buChar char="ü"/>
            </a:pPr>
            <a:r>
              <a:rPr lang="en-US" sz="1750" b="1" dirty="0">
                <a:solidFill>
                  <a:srgbClr val="000000"/>
                </a:solidFill>
                <a:latin typeface="Courier New" panose="02070309020205020404" pitchFamily="49" charset="0"/>
                <a:cs typeface="Courier New" panose="02070309020205020404" pitchFamily="49" charset="0"/>
              </a:rPr>
              <a:t>HKEY_CURRENT_CONFIG (HKCC)</a:t>
            </a:r>
          </a:p>
          <a:p>
            <a:pPr marL="1257300" lvl="2" indent="-342900">
              <a:buFont typeface="Courier New" panose="02070309020205020404" pitchFamily="49" charset="0"/>
              <a:buChar char="o"/>
            </a:pPr>
            <a:r>
              <a:rPr lang="en-US" sz="1750" b="1" dirty="0">
                <a:solidFill>
                  <a:srgbClr val="000000"/>
                </a:solidFill>
                <a:latin typeface="Courier New" panose="02070309020205020404" pitchFamily="49" charset="0"/>
                <a:cs typeface="Courier New" panose="02070309020205020404" pitchFamily="49" charset="0"/>
              </a:rPr>
              <a:t>Contains information about current hardware configurations</a:t>
            </a:r>
          </a:p>
          <a:p>
            <a:pPr marL="1257300" lvl="2" indent="-342900">
              <a:buFont typeface="Courier New" panose="02070309020205020404" pitchFamily="49" charset="0"/>
              <a:buChar char="o"/>
            </a:pPr>
            <a:r>
              <a:rPr lang="en-US" sz="1750" b="1" dirty="0">
                <a:solidFill>
                  <a:srgbClr val="000000"/>
                </a:solidFill>
                <a:latin typeface="Courier New" panose="02070309020205020404" pitchFamily="49" charset="0"/>
                <a:cs typeface="Courier New" panose="02070309020205020404" pitchFamily="49" charset="0"/>
              </a:rPr>
              <a:t>HKCC is usually empty until loaded during the boot process and loads hardware profiles into sub keys of HKLM </a:t>
            </a:r>
          </a:p>
          <a:p>
            <a:pPr marL="285750" indent="-285750">
              <a:buFont typeface="Wingdings" panose="05000000000000000000" pitchFamily="2" charset="2"/>
              <a:buChar char="ü"/>
            </a:pPr>
            <a:endParaRPr lang="en-US" sz="1750" b="1" dirty="0">
              <a:solidFill>
                <a:srgbClr val="000000"/>
              </a:solidFill>
              <a:latin typeface="Courier New" panose="02070309020205020404" pitchFamily="49" charset="0"/>
              <a:cs typeface="Courier New" panose="02070309020205020404" pitchFamily="49" charset="0"/>
            </a:endParaRPr>
          </a:p>
          <a:p>
            <a:pPr marL="285750" indent="-285750">
              <a:buFont typeface="Wingdings" panose="05000000000000000000" pitchFamily="2" charset="2"/>
              <a:buChar char="ü"/>
            </a:pPr>
            <a:endParaRPr lang="en-US" sz="1750" b="1" dirty="0">
              <a:solidFill>
                <a:srgbClr val="000000"/>
              </a:solidFill>
              <a:latin typeface="Courier New" panose="02070309020205020404" pitchFamily="49" charset="0"/>
              <a:cs typeface="Courier New" panose="02070309020205020404" pitchFamily="49" charset="0"/>
            </a:endParaRPr>
          </a:p>
        </p:txBody>
      </p:sp>
      <p:pic>
        <p:nvPicPr>
          <p:cNvPr id="2" name="Picture 1">
            <a:extLst>
              <a:ext uri="{FF2B5EF4-FFF2-40B4-BE49-F238E27FC236}">
                <a16:creationId xmlns:a16="http://schemas.microsoft.com/office/drawing/2014/main" id="{99FB89FD-1554-49E7-B7AE-050DB4184EEE}"/>
              </a:ext>
            </a:extLst>
          </p:cNvPr>
          <p:cNvPicPr>
            <a:picLocks noChangeAspect="1"/>
          </p:cNvPicPr>
          <p:nvPr/>
        </p:nvPicPr>
        <p:blipFill rotWithShape="1">
          <a:blip r:embed="rId2"/>
          <a:srcRect l="455" r="78630" b="11072"/>
          <a:stretch/>
        </p:blipFill>
        <p:spPr>
          <a:xfrm>
            <a:off x="6858000" y="2728939"/>
            <a:ext cx="2162427" cy="2091859"/>
          </a:xfrm>
          <a:prstGeom prst="rect">
            <a:avLst/>
          </a:prstGeom>
          <a:ln>
            <a:solidFill>
              <a:schemeClr val="tx1"/>
            </a:solidFill>
          </a:ln>
        </p:spPr>
      </p:pic>
    </p:spTree>
    <p:extLst>
      <p:ext uri="{BB962C8B-B14F-4D97-AF65-F5344CB8AC3E}">
        <p14:creationId xmlns:p14="http://schemas.microsoft.com/office/powerpoint/2010/main" val="216529019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87918"/>
            <a:ext cx="8140148" cy="383424"/>
          </a:xfrm>
          <a:prstGeom prst="rect">
            <a:avLst/>
          </a:prstGeom>
          <a:noFill/>
          <a:ln>
            <a:noFill/>
          </a:ln>
        </p:spPr>
        <p:txBody>
          <a:bodyPr lIns="90000" tIns="45000" rIns="90000" bIns="45000" anchor="ctr"/>
          <a:lstStyle/>
          <a:p>
            <a:pPr algn="ctr">
              <a:lnSpc>
                <a:spcPct val="100000"/>
              </a:lnSpc>
            </a:pPr>
            <a:r>
              <a:rPr lang="en-US" sz="2800" b="1" dirty="0">
                <a:solidFill>
                  <a:srgbClr val="000000"/>
                </a:solidFill>
                <a:latin typeface="Courier New" panose="02070309020205020404" pitchFamily="49" charset="0"/>
                <a:cs typeface="Courier New" panose="02070309020205020404" pitchFamily="49" charset="0"/>
              </a:rPr>
              <a:t>HKEY_CLASSES_ROOT</a:t>
            </a:r>
            <a:endParaRPr dirty="0">
              <a:latin typeface="Courier New" panose="02070309020205020404" pitchFamily="49" charset="0"/>
              <a:cs typeface="Courier New" panose="02070309020205020404" pitchFamily="49" charset="0"/>
            </a:endParaRPr>
          </a:p>
        </p:txBody>
      </p:sp>
      <p:sp>
        <p:nvSpPr>
          <p:cNvPr id="4" name="CustomShape 1">
            <a:extLst>
              <a:ext uri="{FF2B5EF4-FFF2-40B4-BE49-F238E27FC236}">
                <a16:creationId xmlns:a16="http://schemas.microsoft.com/office/drawing/2014/main" id="{F18705BB-518F-43F1-B2F9-37892DB4F660}"/>
              </a:ext>
            </a:extLst>
          </p:cNvPr>
          <p:cNvSpPr/>
          <p:nvPr/>
        </p:nvSpPr>
        <p:spPr>
          <a:xfrm>
            <a:off x="168964" y="1039712"/>
            <a:ext cx="6609522" cy="4893950"/>
          </a:xfrm>
          <a:prstGeom prst="rect">
            <a:avLst/>
          </a:prstGeom>
          <a:noFill/>
          <a:ln>
            <a:noFill/>
          </a:ln>
        </p:spPr>
        <p:txBody>
          <a:bodyPr lIns="90000" tIns="45000" rIns="90000" bIns="45000"/>
          <a:lstStyle/>
          <a:p>
            <a:pPr>
              <a:lnSpc>
                <a:spcPct val="100000"/>
              </a:lnSpc>
              <a:buFont typeface="Wingdings" charset="2"/>
              <a:buChar char=""/>
            </a:pPr>
            <a:r>
              <a:rPr lang="en-US" sz="1600" b="1" dirty="0">
                <a:solidFill>
                  <a:srgbClr val="000000"/>
                </a:solidFill>
                <a:latin typeface="Courier New" panose="02070309020205020404" pitchFamily="49" charset="0"/>
                <a:cs typeface="Courier New" panose="02070309020205020404" pitchFamily="49" charset="0"/>
              </a:rPr>
              <a:t> The majority of the Windows Registry is made up of HKCR entries</a:t>
            </a:r>
          </a:p>
          <a:p>
            <a:pPr>
              <a:lnSpc>
                <a:spcPct val="100000"/>
              </a:lnSpc>
              <a:buFont typeface="Wingdings" charset="2"/>
              <a:buChar char=""/>
            </a:pPr>
            <a:endParaRPr lang="en-US" sz="16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1600" b="1" dirty="0">
                <a:solidFill>
                  <a:srgbClr val="000000"/>
                </a:solidFill>
                <a:latin typeface="Courier New" panose="02070309020205020404" pitchFamily="49" charset="0"/>
                <a:cs typeface="Courier New" panose="02070309020205020404" pitchFamily="49" charset="0"/>
              </a:rPr>
              <a:t> HKCR contains a list of all extension associations and describes how files operate with particular applications and are composed of two hives:</a:t>
            </a:r>
          </a:p>
          <a:p>
            <a:pPr marL="742950" lvl="1" indent="-285750">
              <a:buFont typeface="Wingdings" panose="05000000000000000000" pitchFamily="2" charset="2"/>
              <a:buChar char="ü"/>
            </a:pPr>
            <a:r>
              <a:rPr lang="en-US" sz="1600" b="1" dirty="0">
                <a:solidFill>
                  <a:srgbClr val="000000"/>
                </a:solidFill>
                <a:latin typeface="Courier New" panose="02070309020205020404" pitchFamily="49" charset="0"/>
                <a:cs typeface="Courier New" panose="02070309020205020404" pitchFamily="49" charset="0"/>
              </a:rPr>
              <a:t>HKLM\SOFTWARE\Classes - Machine-based defaults</a:t>
            </a:r>
          </a:p>
          <a:p>
            <a:pPr marL="742950" lvl="1" indent="-285750">
              <a:buFont typeface="Wingdings" panose="05000000000000000000" pitchFamily="2" charset="2"/>
              <a:buChar char="ü"/>
            </a:pPr>
            <a:r>
              <a:rPr lang="en-US" sz="1600" b="1" dirty="0">
                <a:solidFill>
                  <a:srgbClr val="000000"/>
                </a:solidFill>
                <a:latin typeface="Courier New" panose="02070309020205020404" pitchFamily="49" charset="0"/>
                <a:cs typeface="Courier New" panose="02070309020205020404" pitchFamily="49" charset="0"/>
              </a:rPr>
              <a:t>HKCU\Software\Classes - User-based</a:t>
            </a:r>
          </a:p>
          <a:p>
            <a:pPr>
              <a:lnSpc>
                <a:spcPct val="100000"/>
              </a:lnSpc>
              <a:buFont typeface="Wingdings" charset="2"/>
              <a:buChar char=""/>
            </a:pPr>
            <a:endParaRPr lang="en-US" sz="16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1600" b="1" dirty="0">
                <a:solidFill>
                  <a:srgbClr val="000000"/>
                </a:solidFill>
                <a:latin typeface="Courier New" panose="02070309020205020404" pitchFamily="49" charset="0"/>
                <a:cs typeface="Courier New" panose="02070309020205020404" pitchFamily="49" charset="0"/>
              </a:rPr>
              <a:t> The HKCR hive contains data relative to:</a:t>
            </a:r>
          </a:p>
          <a:p>
            <a:pPr marL="742950" lvl="1" indent="-285750">
              <a:buFont typeface="Wingdings" panose="05000000000000000000" pitchFamily="2" charset="2"/>
              <a:buChar char="ü"/>
            </a:pPr>
            <a:r>
              <a:rPr lang="en-US" sz="1600" b="1" dirty="0">
                <a:solidFill>
                  <a:srgbClr val="000000"/>
                </a:solidFill>
                <a:latin typeface="Courier New" panose="02070309020205020404" pitchFamily="49" charset="0"/>
                <a:cs typeface="Courier New" panose="02070309020205020404" pitchFamily="49" charset="0"/>
              </a:rPr>
              <a:t>User Settings</a:t>
            </a:r>
          </a:p>
          <a:p>
            <a:pPr marL="742950" lvl="1" indent="-285750">
              <a:buFont typeface="Wingdings" panose="05000000000000000000" pitchFamily="2" charset="2"/>
              <a:buChar char="ü"/>
            </a:pPr>
            <a:r>
              <a:rPr lang="en-US" sz="1600" b="1" dirty="0">
                <a:solidFill>
                  <a:srgbClr val="000000"/>
                </a:solidFill>
                <a:latin typeface="Courier New" panose="02070309020205020404" pitchFamily="49" charset="0"/>
                <a:cs typeface="Courier New" panose="02070309020205020404" pitchFamily="49" charset="0"/>
              </a:rPr>
              <a:t>File Associations</a:t>
            </a:r>
          </a:p>
          <a:p>
            <a:pPr marL="742950" lvl="1" indent="-285750">
              <a:buFont typeface="Wingdings" panose="05000000000000000000" pitchFamily="2" charset="2"/>
              <a:buChar char="ü"/>
            </a:pPr>
            <a:r>
              <a:rPr lang="en-US" sz="1600" b="1" dirty="0">
                <a:solidFill>
                  <a:srgbClr val="000000"/>
                </a:solidFill>
                <a:latin typeface="Courier New" panose="02070309020205020404" pitchFamily="49" charset="0"/>
                <a:cs typeface="Courier New" panose="02070309020205020404" pitchFamily="49" charset="0"/>
              </a:rPr>
              <a:t>Component Object Model (COM) Objects</a:t>
            </a:r>
          </a:p>
          <a:p>
            <a:pPr marL="742950" lvl="1" indent="-285750">
              <a:buFont typeface="Wingdings" panose="05000000000000000000" pitchFamily="2" charset="2"/>
              <a:buChar char="ü"/>
            </a:pPr>
            <a:r>
              <a:rPr lang="en-US" sz="1600" b="1" dirty="0">
                <a:solidFill>
                  <a:srgbClr val="000000"/>
                </a:solidFill>
                <a:latin typeface="Courier New" panose="02070309020205020404" pitchFamily="49" charset="0"/>
                <a:cs typeface="Courier New" panose="02070309020205020404" pitchFamily="49" charset="0"/>
              </a:rPr>
              <a:t>Programmatic Identifiers (ProgID)</a:t>
            </a:r>
          </a:p>
          <a:p>
            <a:pPr marL="1200150" lvl="2" indent="-285750">
              <a:buFont typeface="Courier New" panose="02070309020205020404" pitchFamily="49" charset="0"/>
              <a:buChar char="o"/>
            </a:pPr>
            <a:r>
              <a:rPr lang="en-US" sz="1600" b="1" dirty="0">
                <a:solidFill>
                  <a:srgbClr val="000000"/>
                </a:solidFill>
                <a:latin typeface="Courier New" panose="02070309020205020404" pitchFamily="49" charset="0"/>
                <a:cs typeface="Courier New" panose="02070309020205020404" pitchFamily="49" charset="0"/>
              </a:rPr>
              <a:t>Example: HKCR\.</a:t>
            </a:r>
            <a:r>
              <a:rPr lang="en-US" sz="1600" b="1" dirty="0" err="1">
                <a:solidFill>
                  <a:srgbClr val="000000"/>
                </a:solidFill>
                <a:latin typeface="Courier New" panose="02070309020205020404" pitchFamily="49" charset="0"/>
                <a:cs typeface="Courier New" panose="02070309020205020404" pitchFamily="49" charset="0"/>
              </a:rPr>
              <a:t>avi</a:t>
            </a:r>
            <a:r>
              <a:rPr lang="en-US" sz="1600" b="1" dirty="0">
                <a:solidFill>
                  <a:srgbClr val="000000"/>
                </a:solidFill>
                <a:latin typeface="Courier New" panose="02070309020205020404" pitchFamily="49" charset="0"/>
                <a:cs typeface="Courier New" panose="02070309020205020404" pitchFamily="49" charset="0"/>
              </a:rPr>
              <a:t>\</a:t>
            </a:r>
            <a:r>
              <a:rPr lang="en-US" sz="1600" b="1" dirty="0" err="1">
                <a:solidFill>
                  <a:srgbClr val="000000"/>
                </a:solidFill>
                <a:latin typeface="Courier New" panose="02070309020205020404" pitchFamily="49" charset="0"/>
                <a:cs typeface="Courier New" panose="02070309020205020404" pitchFamily="49" charset="0"/>
              </a:rPr>
              <a:t>OpenWithProgIds</a:t>
            </a:r>
            <a:endParaRPr lang="en-US" sz="1600" b="1" dirty="0">
              <a:solidFill>
                <a:srgbClr val="000000"/>
              </a:solidFill>
              <a:latin typeface="Courier New" panose="02070309020205020404" pitchFamily="49" charset="0"/>
              <a:cs typeface="Courier New" panose="02070309020205020404" pitchFamily="49" charset="0"/>
            </a:endParaRPr>
          </a:p>
          <a:p>
            <a:pPr marL="742950" lvl="1" indent="-285750">
              <a:buFont typeface="Wingdings" panose="05000000000000000000" pitchFamily="2" charset="2"/>
              <a:buChar char="ü"/>
            </a:pPr>
            <a:r>
              <a:rPr lang="en-US" sz="1600" b="1" dirty="0">
                <a:solidFill>
                  <a:srgbClr val="000000"/>
                </a:solidFill>
                <a:latin typeface="Courier New" panose="02070309020205020404" pitchFamily="49" charset="0"/>
                <a:cs typeface="Courier New" panose="02070309020205020404" pitchFamily="49" charset="0"/>
              </a:rPr>
              <a:t>Class ID (CLSID)</a:t>
            </a:r>
          </a:p>
          <a:p>
            <a:pPr marL="1200150" lvl="2" indent="-285750">
              <a:buFont typeface="Courier New" panose="02070309020205020404" pitchFamily="49" charset="0"/>
              <a:buChar char="o"/>
            </a:pPr>
            <a:r>
              <a:rPr lang="en-US" sz="1600" b="1" dirty="0">
                <a:solidFill>
                  <a:srgbClr val="000000"/>
                </a:solidFill>
                <a:latin typeface="Courier New" panose="02070309020205020404" pitchFamily="49" charset="0"/>
                <a:cs typeface="Courier New" panose="02070309020205020404" pitchFamily="49" charset="0"/>
              </a:rPr>
              <a:t>Example: HKCR\CLSID</a:t>
            </a:r>
          </a:p>
          <a:p>
            <a:pPr marL="742950" lvl="1" indent="-285750">
              <a:buFont typeface="Wingdings" panose="05000000000000000000" pitchFamily="2" charset="2"/>
              <a:buChar char="ü"/>
            </a:pPr>
            <a:r>
              <a:rPr lang="en-US" sz="1600" b="1" dirty="0">
                <a:solidFill>
                  <a:srgbClr val="000000"/>
                </a:solidFill>
                <a:latin typeface="Courier New" panose="02070309020205020404" pitchFamily="49" charset="0"/>
                <a:cs typeface="Courier New" panose="02070309020205020404" pitchFamily="49" charset="0"/>
              </a:rPr>
              <a:t>Interface ID (IID)</a:t>
            </a:r>
          </a:p>
          <a:p>
            <a:pPr marL="1200150" lvl="2" indent="-285750">
              <a:buFont typeface="Courier New" panose="02070309020205020404" pitchFamily="49" charset="0"/>
              <a:buChar char="o"/>
            </a:pPr>
            <a:r>
              <a:rPr lang="en-US" sz="1600" b="1" dirty="0">
                <a:solidFill>
                  <a:srgbClr val="000000"/>
                </a:solidFill>
                <a:latin typeface="Courier New" panose="02070309020205020404" pitchFamily="49" charset="0"/>
                <a:cs typeface="Courier New" panose="02070309020205020404" pitchFamily="49" charset="0"/>
              </a:rPr>
              <a:t>Example: HKCR\Interface</a:t>
            </a:r>
          </a:p>
        </p:txBody>
      </p:sp>
      <p:pic>
        <p:nvPicPr>
          <p:cNvPr id="2" name="Picture 1">
            <a:extLst>
              <a:ext uri="{FF2B5EF4-FFF2-40B4-BE49-F238E27FC236}">
                <a16:creationId xmlns:a16="http://schemas.microsoft.com/office/drawing/2014/main" id="{4EF72122-B8EB-4848-95C8-015CCF512581}"/>
              </a:ext>
            </a:extLst>
          </p:cNvPr>
          <p:cNvPicPr>
            <a:picLocks noChangeAspect="1"/>
          </p:cNvPicPr>
          <p:nvPr/>
        </p:nvPicPr>
        <p:blipFill>
          <a:blip r:embed="rId2"/>
          <a:stretch>
            <a:fillRect/>
          </a:stretch>
        </p:blipFill>
        <p:spPr>
          <a:xfrm>
            <a:off x="6963695" y="704548"/>
            <a:ext cx="1852313" cy="5750352"/>
          </a:xfrm>
          <a:prstGeom prst="rect">
            <a:avLst/>
          </a:prstGeom>
          <a:ln>
            <a:solidFill>
              <a:schemeClr val="tx1"/>
            </a:solidFill>
          </a:ln>
        </p:spPr>
      </p:pic>
    </p:spTree>
    <p:extLst>
      <p:ext uri="{BB962C8B-B14F-4D97-AF65-F5344CB8AC3E}">
        <p14:creationId xmlns:p14="http://schemas.microsoft.com/office/powerpoint/2010/main" val="186711582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87918"/>
            <a:ext cx="8140148" cy="383424"/>
          </a:xfrm>
          <a:prstGeom prst="rect">
            <a:avLst/>
          </a:prstGeom>
          <a:noFill/>
          <a:ln>
            <a:noFill/>
          </a:ln>
        </p:spPr>
        <p:txBody>
          <a:bodyPr lIns="90000" tIns="45000" rIns="90000" bIns="45000" anchor="ctr"/>
          <a:lstStyle/>
          <a:p>
            <a:pPr algn="ctr">
              <a:lnSpc>
                <a:spcPct val="100000"/>
              </a:lnSpc>
            </a:pPr>
            <a:r>
              <a:rPr lang="en-US" sz="2800" b="1" dirty="0">
                <a:solidFill>
                  <a:srgbClr val="000000"/>
                </a:solidFill>
                <a:latin typeface="Courier New" panose="02070309020205020404" pitchFamily="49" charset="0"/>
                <a:cs typeface="Courier New" panose="02070309020205020404" pitchFamily="49" charset="0"/>
              </a:rPr>
              <a:t>HKEY_CURRENT_USER</a:t>
            </a:r>
            <a:endParaRPr dirty="0">
              <a:latin typeface="Courier New" panose="02070309020205020404" pitchFamily="49" charset="0"/>
              <a:cs typeface="Courier New" panose="02070309020205020404" pitchFamily="49" charset="0"/>
            </a:endParaRPr>
          </a:p>
        </p:txBody>
      </p:sp>
      <p:sp>
        <p:nvSpPr>
          <p:cNvPr id="4" name="CustomShape 1">
            <a:extLst>
              <a:ext uri="{FF2B5EF4-FFF2-40B4-BE49-F238E27FC236}">
                <a16:creationId xmlns:a16="http://schemas.microsoft.com/office/drawing/2014/main" id="{F18705BB-518F-43F1-B2F9-37892DB4F660}"/>
              </a:ext>
            </a:extLst>
          </p:cNvPr>
          <p:cNvSpPr/>
          <p:nvPr/>
        </p:nvSpPr>
        <p:spPr>
          <a:xfrm>
            <a:off x="4482548" y="1371599"/>
            <a:ext cx="4323521" cy="4114800"/>
          </a:xfrm>
          <a:prstGeom prst="rect">
            <a:avLst/>
          </a:prstGeom>
          <a:noFill/>
          <a:ln>
            <a:noFill/>
          </a:ln>
        </p:spPr>
        <p:txBody>
          <a:bodyPr lIns="90000" tIns="45000" rIns="90000" bIns="45000"/>
          <a:lstStyle/>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HKCU changes each time a user logs into the OS</a:t>
            </a:r>
          </a:p>
          <a:p>
            <a:pPr>
              <a:lnSpc>
                <a:spcPct val="100000"/>
              </a:lnSpc>
              <a:buFont typeface="Wingdings" charset="2"/>
              <a:buChar char=""/>
            </a:pPr>
            <a:endParaRPr lang="en-US" sz="20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Each user profile contains user configurations for:</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Groups</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Network Connections</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Desktop Settings</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External Peripherals</a:t>
            </a:r>
          </a:p>
          <a:p>
            <a:pPr marL="342900" indent="-342900">
              <a:buFont typeface="Wingdings" panose="05000000000000000000" pitchFamily="2" charset="2"/>
              <a:buChar char="ü"/>
            </a:pPr>
            <a:endParaRPr lang="en-US" sz="2000"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r>
              <a:rPr lang="en-US" sz="2000" b="1" dirty="0">
                <a:solidFill>
                  <a:srgbClr val="000000"/>
                </a:solidFill>
                <a:latin typeface="Courier New" panose="02070309020205020404" pitchFamily="49" charset="0"/>
                <a:cs typeface="Courier New" panose="02070309020205020404" pitchFamily="49" charset="0"/>
              </a:rPr>
              <a:t>Each user HKCU data feeds into HKEY_USERS</a:t>
            </a:r>
          </a:p>
        </p:txBody>
      </p:sp>
      <p:pic>
        <p:nvPicPr>
          <p:cNvPr id="2" name="Picture 1">
            <a:extLst>
              <a:ext uri="{FF2B5EF4-FFF2-40B4-BE49-F238E27FC236}">
                <a16:creationId xmlns:a16="http://schemas.microsoft.com/office/drawing/2014/main" id="{3DBDCDBD-C6D0-4CDB-968E-91CD44E6B83C}"/>
              </a:ext>
            </a:extLst>
          </p:cNvPr>
          <p:cNvPicPr>
            <a:picLocks noChangeAspect="1"/>
          </p:cNvPicPr>
          <p:nvPr/>
        </p:nvPicPr>
        <p:blipFill>
          <a:blip r:embed="rId2"/>
          <a:stretch>
            <a:fillRect/>
          </a:stretch>
        </p:blipFill>
        <p:spPr>
          <a:xfrm>
            <a:off x="904461" y="1287945"/>
            <a:ext cx="2733261" cy="4282109"/>
          </a:xfrm>
          <a:prstGeom prst="rect">
            <a:avLst/>
          </a:prstGeom>
          <a:ln>
            <a:solidFill>
              <a:schemeClr val="tx1"/>
            </a:solidFill>
          </a:ln>
        </p:spPr>
      </p:pic>
    </p:spTree>
    <p:extLst>
      <p:ext uri="{BB962C8B-B14F-4D97-AF65-F5344CB8AC3E}">
        <p14:creationId xmlns:p14="http://schemas.microsoft.com/office/powerpoint/2010/main" val="208222672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87918"/>
            <a:ext cx="8140148" cy="383424"/>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HKEY_LOCAL_MACHINE</a:t>
            </a:r>
            <a:endParaRPr dirty="0">
              <a:latin typeface="Courier New" panose="02070309020205020404" pitchFamily="49" charset="0"/>
              <a:cs typeface="Courier New" panose="02070309020205020404" pitchFamily="49" charset="0"/>
            </a:endParaRPr>
          </a:p>
        </p:txBody>
      </p:sp>
      <p:sp>
        <p:nvSpPr>
          <p:cNvPr id="4" name="CustomShape 1">
            <a:extLst>
              <a:ext uri="{FF2B5EF4-FFF2-40B4-BE49-F238E27FC236}">
                <a16:creationId xmlns:a16="http://schemas.microsoft.com/office/drawing/2014/main" id="{F18705BB-518F-43F1-B2F9-37892DB4F660}"/>
              </a:ext>
            </a:extLst>
          </p:cNvPr>
          <p:cNvSpPr/>
          <p:nvPr/>
        </p:nvSpPr>
        <p:spPr>
          <a:xfrm>
            <a:off x="2097157" y="670326"/>
            <a:ext cx="6987207" cy="5750352"/>
          </a:xfrm>
          <a:prstGeom prst="rect">
            <a:avLst/>
          </a:prstGeom>
          <a:noFill/>
          <a:ln>
            <a:noFill/>
          </a:ln>
        </p:spPr>
        <p:txBody>
          <a:bodyPr lIns="90000" tIns="45000" rIns="90000" bIns="45000"/>
          <a:lstStyle/>
          <a:p>
            <a:pPr>
              <a:lnSpc>
                <a:spcPct val="100000"/>
              </a:lnSpc>
              <a:buFont typeface="Wingdings" charset="2"/>
              <a:buChar char=""/>
            </a:pPr>
            <a:r>
              <a:rPr lang="en-US" sz="1700" b="1" dirty="0">
                <a:solidFill>
                  <a:srgbClr val="000000"/>
                </a:solidFill>
                <a:latin typeface="Courier New" panose="02070309020205020404" pitchFamily="49" charset="0"/>
                <a:cs typeface="Courier New" panose="02070309020205020404" pitchFamily="49" charset="0"/>
              </a:rPr>
              <a:t> HKLM contains hardware, driver, and software configuration data with the following subkeys:</a:t>
            </a:r>
          </a:p>
          <a:p>
            <a:pPr marL="800100" lvl="1" indent="-342900">
              <a:buFont typeface="Wingdings" panose="05000000000000000000" pitchFamily="2" charset="2"/>
              <a:buChar char="ü"/>
            </a:pPr>
            <a:r>
              <a:rPr lang="en-US" sz="1700" b="1" dirty="0">
                <a:solidFill>
                  <a:srgbClr val="000000"/>
                </a:solidFill>
                <a:latin typeface="Courier New" panose="02070309020205020404" pitchFamily="49" charset="0"/>
                <a:cs typeface="Courier New" panose="02070309020205020404" pitchFamily="49" charset="0"/>
              </a:rPr>
              <a:t>HKLM\Hardware – Visible Subkey</a:t>
            </a:r>
          </a:p>
          <a:p>
            <a:pPr marL="1257300" lvl="2" indent="-342900">
              <a:buFont typeface="Courier New" panose="02070309020205020404" pitchFamily="49" charset="0"/>
              <a:buChar char="o"/>
            </a:pPr>
            <a:r>
              <a:rPr lang="en-US" sz="1700" b="1" dirty="0">
                <a:solidFill>
                  <a:srgbClr val="000000"/>
                </a:solidFill>
                <a:latin typeface="Courier New" panose="02070309020205020404" pitchFamily="49" charset="0"/>
                <a:cs typeface="Courier New" panose="02070309020205020404" pitchFamily="49" charset="0"/>
              </a:rPr>
              <a:t>Data relative to CPU, BIOS, and hardware devices</a:t>
            </a:r>
          </a:p>
          <a:p>
            <a:pPr marL="800100" lvl="1" indent="-342900">
              <a:buFont typeface="Wingdings" panose="05000000000000000000" pitchFamily="2" charset="2"/>
              <a:buChar char="ü"/>
            </a:pPr>
            <a:r>
              <a:rPr lang="en-US" sz="1700" b="1" dirty="0">
                <a:solidFill>
                  <a:srgbClr val="000000"/>
                </a:solidFill>
                <a:latin typeface="Courier New" panose="02070309020205020404" pitchFamily="49" charset="0"/>
                <a:cs typeface="Courier New" panose="02070309020205020404" pitchFamily="49" charset="0"/>
              </a:rPr>
              <a:t>HKLM\Software – Visible Subkey</a:t>
            </a:r>
          </a:p>
          <a:p>
            <a:pPr marL="1257300" lvl="2" indent="-342900">
              <a:buFont typeface="Courier New" panose="02070309020205020404" pitchFamily="49" charset="0"/>
              <a:buChar char="o"/>
            </a:pPr>
            <a:r>
              <a:rPr lang="en-US" sz="1700" b="1" dirty="0">
                <a:solidFill>
                  <a:srgbClr val="000000"/>
                </a:solidFill>
                <a:latin typeface="Courier New" panose="02070309020205020404" pitchFamily="49" charset="0"/>
                <a:cs typeface="Courier New" panose="02070309020205020404" pitchFamily="49" charset="0"/>
              </a:rPr>
              <a:t>Alphabetical listing of software vendors</a:t>
            </a:r>
          </a:p>
          <a:p>
            <a:pPr marL="1257300" lvl="2" indent="-342900">
              <a:buFont typeface="Courier New" panose="02070309020205020404" pitchFamily="49" charset="0"/>
              <a:buChar char="o"/>
            </a:pPr>
            <a:r>
              <a:rPr lang="en-US" sz="1700" b="1" dirty="0">
                <a:solidFill>
                  <a:srgbClr val="000000"/>
                </a:solidFill>
                <a:latin typeface="Courier New" panose="02070309020205020404" pitchFamily="49" charset="0"/>
                <a:cs typeface="Courier New" panose="02070309020205020404" pitchFamily="49" charset="0"/>
              </a:rPr>
              <a:t>Each program writes data to this registry key when applications start</a:t>
            </a:r>
          </a:p>
          <a:p>
            <a:pPr marL="1257300" lvl="2" indent="-342900">
              <a:buFont typeface="Courier New" panose="02070309020205020404" pitchFamily="49" charset="0"/>
              <a:buChar char="o"/>
            </a:pPr>
            <a:r>
              <a:rPr lang="en-US" sz="1700" b="1" dirty="0">
                <a:solidFill>
                  <a:srgbClr val="000000"/>
                </a:solidFill>
                <a:latin typeface="Courier New" panose="02070309020205020404" pitchFamily="49" charset="0"/>
                <a:cs typeface="Courier New" panose="02070309020205020404" pitchFamily="49" charset="0"/>
              </a:rPr>
              <a:t>Also used to find user security identifiers (SID)</a:t>
            </a:r>
          </a:p>
          <a:p>
            <a:pPr marL="800100" lvl="1" indent="-342900">
              <a:buFont typeface="Wingdings" panose="05000000000000000000" pitchFamily="2" charset="2"/>
              <a:buChar char="ü"/>
            </a:pPr>
            <a:r>
              <a:rPr lang="en-US" sz="1700" b="1" dirty="0">
                <a:solidFill>
                  <a:srgbClr val="000000"/>
                </a:solidFill>
                <a:latin typeface="Courier New" panose="02070309020205020404" pitchFamily="49" charset="0"/>
                <a:cs typeface="Courier New" panose="02070309020205020404" pitchFamily="49" charset="0"/>
              </a:rPr>
              <a:t>HKLM\SAM – Hidden Subkey</a:t>
            </a:r>
          </a:p>
          <a:p>
            <a:pPr marL="1257300" lvl="2" indent="-342900">
              <a:buFont typeface="Courier New" panose="02070309020205020404" pitchFamily="49" charset="0"/>
              <a:buChar char="o"/>
            </a:pPr>
            <a:r>
              <a:rPr lang="en-US" sz="1700" b="1" dirty="0">
                <a:solidFill>
                  <a:srgbClr val="000000"/>
                </a:solidFill>
                <a:latin typeface="Courier New" panose="02070309020205020404" pitchFamily="49" charset="0"/>
                <a:cs typeface="Courier New" panose="02070309020205020404" pitchFamily="49" charset="0"/>
              </a:rPr>
              <a:t>Security Accounts Manager is a database of domain information including aliases, usernames, accounts, and  password hashes</a:t>
            </a:r>
          </a:p>
          <a:p>
            <a:pPr marL="1257300" lvl="2" indent="-342900">
              <a:buFont typeface="Courier New" panose="02070309020205020404" pitchFamily="49" charset="0"/>
              <a:buChar char="o"/>
            </a:pPr>
            <a:r>
              <a:rPr lang="en-US" sz="1700" b="1" dirty="0">
                <a:solidFill>
                  <a:srgbClr val="000000"/>
                </a:solidFill>
                <a:latin typeface="Courier New" panose="02070309020205020404" pitchFamily="49" charset="0"/>
                <a:cs typeface="Courier New" panose="02070309020205020404" pitchFamily="49" charset="0"/>
              </a:rPr>
              <a:t>Only accessible through system account</a:t>
            </a:r>
          </a:p>
          <a:p>
            <a:pPr marL="1714500" lvl="3" indent="-342900">
              <a:buFont typeface="Arial" panose="020B0604020202020204" pitchFamily="34" charset="0"/>
              <a:buChar char="•"/>
            </a:pPr>
            <a:r>
              <a:rPr lang="en-US" sz="1700" b="1" dirty="0" err="1">
                <a:solidFill>
                  <a:srgbClr val="000000"/>
                </a:solidFill>
                <a:latin typeface="Courier New" panose="02070309020205020404" pitchFamily="49" charset="0"/>
                <a:cs typeface="Courier New" panose="02070309020205020404" pitchFamily="49" charset="0"/>
              </a:rPr>
              <a:t>PSExec</a:t>
            </a:r>
            <a:endParaRPr lang="en-US" sz="1700"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sz="1700" b="1" dirty="0">
                <a:solidFill>
                  <a:srgbClr val="000000"/>
                </a:solidFill>
                <a:latin typeface="Courier New" panose="02070309020205020404" pitchFamily="49" charset="0"/>
                <a:cs typeface="Courier New" panose="02070309020205020404" pitchFamily="49" charset="0"/>
              </a:rPr>
              <a:t>HKLM\Security – Hidden Subkey</a:t>
            </a:r>
          </a:p>
          <a:p>
            <a:pPr marL="1257300" lvl="2" indent="-342900">
              <a:buFont typeface="Courier New" panose="02070309020205020404" pitchFamily="49" charset="0"/>
              <a:buChar char="o"/>
            </a:pPr>
            <a:r>
              <a:rPr lang="en-US" sz="1700" b="1" dirty="0">
                <a:solidFill>
                  <a:srgbClr val="000000"/>
                </a:solidFill>
                <a:latin typeface="Courier New" panose="02070309020205020404" pitchFamily="49" charset="0"/>
                <a:cs typeface="Courier New" panose="02070309020205020404" pitchFamily="49" charset="0"/>
              </a:rPr>
              <a:t>Stores current user security policy and is linked to either domain or local security database</a:t>
            </a:r>
          </a:p>
          <a:p>
            <a:pPr marL="1257300" lvl="2" indent="-342900">
              <a:buFont typeface="Courier New" panose="02070309020205020404" pitchFamily="49" charset="0"/>
              <a:buChar char="o"/>
            </a:pPr>
            <a:r>
              <a:rPr lang="en-US" sz="1700" b="1" dirty="0">
                <a:solidFill>
                  <a:srgbClr val="000000"/>
                </a:solidFill>
                <a:latin typeface="Courier New" panose="02070309020205020404" pitchFamily="49" charset="0"/>
                <a:cs typeface="Courier New" panose="02070309020205020404" pitchFamily="49" charset="0"/>
              </a:rPr>
              <a:t>Only accessible through system account</a:t>
            </a:r>
          </a:p>
          <a:p>
            <a:pPr marL="1714500" lvl="3" indent="-342900">
              <a:buFont typeface="Arial" panose="020B0604020202020204" pitchFamily="34" charset="0"/>
              <a:buChar char="•"/>
            </a:pPr>
            <a:r>
              <a:rPr lang="en-US" sz="1700" b="1" dirty="0" err="1">
                <a:solidFill>
                  <a:srgbClr val="000000"/>
                </a:solidFill>
                <a:latin typeface="Courier New" panose="02070309020205020404" pitchFamily="49" charset="0"/>
                <a:cs typeface="Courier New" panose="02070309020205020404" pitchFamily="49" charset="0"/>
              </a:rPr>
              <a:t>PSExec</a:t>
            </a:r>
            <a:endParaRPr lang="en-US" sz="1700" b="1" dirty="0">
              <a:solidFill>
                <a:srgbClr val="000000"/>
              </a:solidFill>
              <a:latin typeface="Courier New" panose="02070309020205020404" pitchFamily="49" charset="0"/>
              <a:cs typeface="Courier New" panose="02070309020205020404" pitchFamily="49" charset="0"/>
            </a:endParaRPr>
          </a:p>
        </p:txBody>
      </p:sp>
      <p:pic>
        <p:nvPicPr>
          <p:cNvPr id="2" name="Picture 1">
            <a:extLst>
              <a:ext uri="{FF2B5EF4-FFF2-40B4-BE49-F238E27FC236}">
                <a16:creationId xmlns:a16="http://schemas.microsoft.com/office/drawing/2014/main" id="{9390B5B1-D171-43CC-BDEB-48EF0FAEB17C}"/>
              </a:ext>
            </a:extLst>
          </p:cNvPr>
          <p:cNvPicPr>
            <a:picLocks noChangeAspect="1"/>
          </p:cNvPicPr>
          <p:nvPr/>
        </p:nvPicPr>
        <p:blipFill rotWithShape="1">
          <a:blip r:embed="rId2"/>
          <a:srcRect l="1537" r="1975"/>
          <a:stretch/>
        </p:blipFill>
        <p:spPr>
          <a:xfrm>
            <a:off x="198781" y="2183427"/>
            <a:ext cx="2196549" cy="2724150"/>
          </a:xfrm>
          <a:prstGeom prst="rect">
            <a:avLst/>
          </a:prstGeom>
          <a:ln>
            <a:solidFill>
              <a:schemeClr val="tx1"/>
            </a:solidFill>
          </a:ln>
        </p:spPr>
      </p:pic>
    </p:spTree>
    <p:extLst>
      <p:ext uri="{BB962C8B-B14F-4D97-AF65-F5344CB8AC3E}">
        <p14:creationId xmlns:p14="http://schemas.microsoft.com/office/powerpoint/2010/main" val="82461148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87918"/>
            <a:ext cx="8140148" cy="383424"/>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HKEY_LOCAL_MACHINE</a:t>
            </a:r>
            <a:endParaRPr dirty="0">
              <a:latin typeface="Courier New" panose="02070309020205020404" pitchFamily="49" charset="0"/>
              <a:cs typeface="Courier New" panose="02070309020205020404" pitchFamily="49" charset="0"/>
            </a:endParaRPr>
          </a:p>
        </p:txBody>
      </p:sp>
      <p:sp>
        <p:nvSpPr>
          <p:cNvPr id="4" name="CustomShape 1">
            <a:extLst>
              <a:ext uri="{FF2B5EF4-FFF2-40B4-BE49-F238E27FC236}">
                <a16:creationId xmlns:a16="http://schemas.microsoft.com/office/drawing/2014/main" id="{F18705BB-518F-43F1-B2F9-37892DB4F660}"/>
              </a:ext>
            </a:extLst>
          </p:cNvPr>
          <p:cNvSpPr/>
          <p:nvPr/>
        </p:nvSpPr>
        <p:spPr>
          <a:xfrm>
            <a:off x="103695" y="650449"/>
            <a:ext cx="8911095" cy="790725"/>
          </a:xfrm>
          <a:prstGeom prst="rect">
            <a:avLst/>
          </a:prstGeom>
          <a:noFill/>
          <a:ln>
            <a:noFill/>
          </a:ln>
        </p:spPr>
        <p:txBody>
          <a:bodyPr lIns="90000" tIns="45000" rIns="90000" bIns="45000"/>
          <a:lstStyle/>
          <a:p>
            <a:pPr>
              <a:lnSpc>
                <a:spcPct val="100000"/>
              </a:lnSpc>
              <a:buFont typeface="Wingdings" charset="2"/>
              <a:buChar char=""/>
            </a:pPr>
            <a:r>
              <a:rPr lang="en-US" sz="1900" b="1" dirty="0">
                <a:solidFill>
                  <a:srgbClr val="000000"/>
                </a:solidFill>
                <a:latin typeface="Courier New" panose="02070309020205020404" pitchFamily="49" charset="0"/>
                <a:cs typeface="Courier New" panose="02070309020205020404" pitchFamily="49" charset="0"/>
              </a:rPr>
              <a:t> HKLM subkeys can be found in:</a:t>
            </a:r>
          </a:p>
          <a:p>
            <a:pPr lvl="1">
              <a:buFont typeface="Wingdings" charset="2"/>
              <a:buChar char=""/>
            </a:pPr>
            <a:r>
              <a:rPr lang="en-US" sz="1900" b="1" dirty="0">
                <a:solidFill>
                  <a:srgbClr val="000000"/>
                </a:solidFill>
                <a:latin typeface="Courier New" panose="02070309020205020404" pitchFamily="49" charset="0"/>
                <a:cs typeface="Courier New" panose="02070309020205020404" pitchFamily="49" charset="0"/>
              </a:rPr>
              <a:t> C:\Windows\System32\config</a:t>
            </a:r>
          </a:p>
          <a:p>
            <a:pPr marL="285750" indent="-285750">
              <a:buFont typeface="Wingdings" panose="05000000000000000000" pitchFamily="2" charset="2"/>
              <a:buChar char="ü"/>
            </a:pPr>
            <a:endParaRPr lang="en-US" sz="1900" b="1" dirty="0">
              <a:solidFill>
                <a:srgbClr val="000000"/>
              </a:solidFill>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E35CD5D9-98DD-4F66-B5E6-532CB91AB9FA}"/>
              </a:ext>
            </a:extLst>
          </p:cNvPr>
          <p:cNvPicPr>
            <a:picLocks noChangeAspect="1"/>
          </p:cNvPicPr>
          <p:nvPr/>
        </p:nvPicPr>
        <p:blipFill rotWithShape="1">
          <a:blip r:embed="rId2"/>
          <a:srcRect l="40109" t="18889" r="29296" b="33575"/>
          <a:stretch/>
        </p:blipFill>
        <p:spPr>
          <a:xfrm>
            <a:off x="1901933" y="1726943"/>
            <a:ext cx="5340133" cy="4667031"/>
          </a:xfrm>
          <a:prstGeom prst="rect">
            <a:avLst/>
          </a:prstGeom>
          <a:ln>
            <a:solidFill>
              <a:schemeClr val="tx1"/>
            </a:solidFill>
          </a:ln>
        </p:spPr>
      </p:pic>
    </p:spTree>
    <p:extLst>
      <p:ext uri="{BB962C8B-B14F-4D97-AF65-F5344CB8AC3E}">
        <p14:creationId xmlns:p14="http://schemas.microsoft.com/office/powerpoint/2010/main" val="289949066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1">
            <a:extLst>
              <a:ext uri="{FF2B5EF4-FFF2-40B4-BE49-F238E27FC236}">
                <a16:creationId xmlns:a16="http://schemas.microsoft.com/office/drawing/2014/main" id="{82B572BB-1029-4E30-B7C9-1D200FAEB91D}"/>
              </a:ext>
            </a:extLst>
          </p:cNvPr>
          <p:cNvSpPr/>
          <p:nvPr/>
        </p:nvSpPr>
        <p:spPr>
          <a:xfrm>
            <a:off x="392877" y="282683"/>
            <a:ext cx="8678756" cy="2052482"/>
          </a:xfrm>
          <a:prstGeom prst="rect">
            <a:avLst/>
          </a:prstGeom>
          <a:noFill/>
          <a:ln>
            <a:noFill/>
          </a:ln>
        </p:spPr>
        <p:txBody>
          <a:bodyPr lIns="90000" tIns="45000" rIns="90000" bIns="45000"/>
          <a:lstStyle/>
          <a:p>
            <a:pPr>
              <a:lnSpc>
                <a:spcPct val="100000"/>
              </a:lnSpc>
            </a:pPr>
            <a:r>
              <a:rPr lang="en-US" sz="2000" b="1" dirty="0">
                <a:solidFill>
                  <a:srgbClr val="000000"/>
                </a:solidFill>
                <a:latin typeface="Courier New" panose="02070309020205020404" pitchFamily="49" charset="0"/>
                <a:cs typeface="Courier New" panose="02070309020205020404" pitchFamily="49" charset="0"/>
              </a:rPr>
              <a:t>The disk show below was configured with the following settings. How many bytes are in one cluster?</a:t>
            </a:r>
          </a:p>
          <a:p>
            <a:pPr marL="800100" lvl="1" indent="-342900">
              <a:buFont typeface="+mj-lt"/>
              <a:buAutoNum type="alphaLcParenR"/>
            </a:pPr>
            <a:r>
              <a:rPr lang="en-US" sz="2000" b="1" dirty="0">
                <a:solidFill>
                  <a:srgbClr val="000000"/>
                </a:solidFill>
                <a:latin typeface="Courier New" panose="02070309020205020404" pitchFamily="49" charset="0"/>
                <a:cs typeface="Courier New" panose="02070309020205020404" pitchFamily="49" charset="0"/>
              </a:rPr>
              <a:t>512 bytes</a:t>
            </a:r>
          </a:p>
          <a:p>
            <a:pPr marL="800100" lvl="1" indent="-342900">
              <a:buFont typeface="+mj-lt"/>
              <a:buAutoNum type="alphaLcParenR"/>
            </a:pPr>
            <a:r>
              <a:rPr lang="en-US" sz="2000" b="1" dirty="0">
                <a:solidFill>
                  <a:srgbClr val="000000"/>
                </a:solidFill>
                <a:latin typeface="Courier New" panose="02070309020205020404" pitchFamily="49" charset="0"/>
                <a:cs typeface="Courier New" panose="02070309020205020404" pitchFamily="49" charset="0"/>
              </a:rPr>
              <a:t>4096 bytes</a:t>
            </a:r>
          </a:p>
          <a:p>
            <a:pPr marL="800100" lvl="1" indent="-342900">
              <a:buFont typeface="+mj-lt"/>
              <a:buAutoNum type="alphaLcParenR"/>
            </a:pPr>
            <a:r>
              <a:rPr lang="en-US" sz="2000" b="1" dirty="0">
                <a:solidFill>
                  <a:srgbClr val="000000"/>
                </a:solidFill>
                <a:latin typeface="Courier New" panose="02070309020205020404" pitchFamily="49" charset="0"/>
                <a:cs typeface="Courier New" panose="02070309020205020404" pitchFamily="49" charset="0"/>
              </a:rPr>
              <a:t>32,728 bytes</a:t>
            </a:r>
          </a:p>
          <a:p>
            <a:pPr marL="800100" lvl="1" indent="-342900">
              <a:buFont typeface="+mj-lt"/>
              <a:buAutoNum type="alphaLcParenR"/>
            </a:pPr>
            <a:r>
              <a:rPr lang="en-US" sz="2000" b="1" dirty="0">
                <a:solidFill>
                  <a:srgbClr val="000000"/>
                </a:solidFill>
                <a:latin typeface="Courier New" panose="02070309020205020404" pitchFamily="49" charset="0"/>
                <a:cs typeface="Courier New" panose="02070309020205020404" pitchFamily="49" charset="0"/>
              </a:rPr>
              <a:t>65,536 bytes</a:t>
            </a:r>
          </a:p>
          <a:p>
            <a:pPr marL="800100" lvl="1" indent="-342900">
              <a:buFont typeface="+mj-lt"/>
              <a:buAutoNum type="alphaLcParenR"/>
            </a:pPr>
            <a:endParaRPr lang="en-US" sz="2000" b="1" dirty="0">
              <a:solidFill>
                <a:srgbClr val="000000"/>
              </a:solidFill>
              <a:latin typeface="Courier New" panose="02070309020205020404" pitchFamily="49" charset="0"/>
              <a:cs typeface="Courier New" panose="02070309020205020404" pitchFamily="49" charset="0"/>
            </a:endParaRPr>
          </a:p>
        </p:txBody>
      </p:sp>
      <p:pic>
        <p:nvPicPr>
          <p:cNvPr id="4" name="Picture 3" descr="A picture containing hard disc&#10;&#10;Description automatically generated">
            <a:extLst>
              <a:ext uri="{FF2B5EF4-FFF2-40B4-BE49-F238E27FC236}">
                <a16:creationId xmlns:a16="http://schemas.microsoft.com/office/drawing/2014/main" id="{0649B8CD-AA11-4252-9B57-146B0F3646D4}"/>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653" b="91377" l="9910" r="89833">
                        <a14:foregroundMark x1="22136" y1="9653" x2="45302" y2="10167"/>
                        <a14:foregroundMark x1="45302" y1="10167" x2="53668" y2="10039"/>
                        <a14:foregroundMark x1="53668" y1="10039" x2="74389" y2="10553"/>
                        <a14:foregroundMark x1="23166" y1="75418" x2="23681" y2="83269"/>
                        <a14:foregroundMark x1="23681" y1="83269" x2="29858" y2="87516"/>
                        <a14:foregroundMark x1="29858" y1="87516" x2="51609" y2="89575"/>
                        <a14:foregroundMark x1="51609" y1="89575" x2="72844" y2="88803"/>
                        <a14:foregroundMark x1="72844" y1="88803" x2="80051" y2="85972"/>
                        <a14:foregroundMark x1="80051" y1="85972" x2="79665" y2="70142"/>
                        <a14:foregroundMark x1="79665" y1="70142" x2="77349" y2="69241"/>
                        <a14:foregroundMark x1="77992" y1="91377" x2="75032" y2="91377"/>
                      </a14:backgroundRemoval>
                    </a14:imgEffect>
                  </a14:imgLayer>
                </a14:imgProps>
              </a:ext>
              <a:ext uri="{28A0092B-C50C-407E-A947-70E740481C1C}">
                <a14:useLocalDpi xmlns:a14="http://schemas.microsoft.com/office/drawing/2010/main" val="0"/>
              </a:ext>
            </a:extLst>
          </a:blip>
          <a:srcRect l="16598" t="5773" r="18247" b="3505"/>
          <a:stretch/>
        </p:blipFill>
        <p:spPr>
          <a:xfrm>
            <a:off x="481560" y="3768805"/>
            <a:ext cx="2042704" cy="2844270"/>
          </a:xfrm>
          <a:prstGeom prst="rect">
            <a:avLst/>
          </a:prstGeom>
        </p:spPr>
      </p:pic>
      <p:cxnSp>
        <p:nvCxnSpPr>
          <p:cNvPr id="5" name="Straight Connector 4">
            <a:extLst>
              <a:ext uri="{FF2B5EF4-FFF2-40B4-BE49-F238E27FC236}">
                <a16:creationId xmlns:a16="http://schemas.microsoft.com/office/drawing/2014/main" id="{786DDEB6-6D81-4CE0-BE3A-81891B50AEB6}"/>
              </a:ext>
            </a:extLst>
          </p:cNvPr>
          <p:cNvCxnSpPr>
            <a:cxnSpLocks/>
          </p:cNvCxnSpPr>
          <p:nvPr/>
        </p:nvCxnSpPr>
        <p:spPr>
          <a:xfrm flipV="1">
            <a:off x="1804174" y="3878138"/>
            <a:ext cx="1569562" cy="16709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D42262A-8B05-4DA5-8BB6-1E76C4C4E19B}"/>
              </a:ext>
            </a:extLst>
          </p:cNvPr>
          <p:cNvCxnSpPr>
            <a:cxnSpLocks/>
          </p:cNvCxnSpPr>
          <p:nvPr/>
        </p:nvCxnSpPr>
        <p:spPr>
          <a:xfrm flipV="1">
            <a:off x="1884300" y="4987491"/>
            <a:ext cx="2050331" cy="6581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descr="A black sign with white text&#10;&#10;Description automatically generated">
            <a:extLst>
              <a:ext uri="{FF2B5EF4-FFF2-40B4-BE49-F238E27FC236}">
                <a16:creationId xmlns:a16="http://schemas.microsoft.com/office/drawing/2014/main" id="{6522C89B-F7EC-43C8-AF46-4753DEACBDB0}"/>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5769" b="94872" l="8761" r="93590">
                        <a14:foregroundMark x1="16239" y1="15598" x2="39957" y2="15385"/>
                        <a14:foregroundMark x1="39957" y1="15385" x2="82692" y2="17735"/>
                        <a14:foregroundMark x1="82692" y1="17735" x2="86111" y2="17308"/>
                        <a14:foregroundMark x1="31838" y1="9188" x2="55556" y2="38889"/>
                        <a14:foregroundMark x1="55556" y1="38889" x2="86538" y2="83547"/>
                        <a14:foregroundMark x1="86538" y1="83547" x2="86538" y2="83547"/>
                        <a14:foregroundMark x1="90598" y1="41880" x2="34188" y2="52991"/>
                        <a14:foregroundMark x1="34188" y1="52991" x2="19017" y2="64744"/>
                        <a14:foregroundMark x1="19017" y1="64744" x2="19017" y2="64957"/>
                        <a14:foregroundMark x1="13675" y1="33761" x2="57479" y2="56624"/>
                        <a14:foregroundMark x1="57479" y1="56624" x2="68162" y2="67949"/>
                        <a14:foregroundMark x1="13675" y1="72650" x2="16453" y2="39744"/>
                        <a14:foregroundMark x1="26282" y1="76282" x2="94017" y2="69658"/>
                        <a14:foregroundMark x1="48932" y1="69017" x2="39957" y2="60470"/>
                        <a14:foregroundMark x1="39957" y1="60470" x2="37393" y2="59188"/>
                        <a14:foregroundMark x1="55128" y1="71581" x2="52350" y2="62393"/>
                        <a14:foregroundMark x1="40385" y1="72650" x2="31624" y2="64103"/>
                        <a14:foregroundMark x1="28632" y1="73504" x2="23718" y2="69017"/>
                        <a14:foregroundMark x1="34402" y1="83547" x2="37607" y2="85470"/>
                        <a14:foregroundMark x1="45726" y1="89744" x2="59615" y2="82051"/>
                        <a14:foregroundMark x1="59615" y1="92521" x2="88462" y2="85684"/>
                        <a14:foregroundMark x1="87393" y1="92308" x2="89103" y2="87393"/>
                        <a14:foregroundMark x1="68376" y1="94872" x2="80983" y2="94231"/>
                        <a14:foregroundMark x1="39957" y1="92521" x2="55983" y2="92521"/>
                        <a14:foregroundMark x1="24359" y1="92094" x2="42308" y2="93376"/>
                        <a14:foregroundMark x1="13462" y1="81624" x2="17094" y2="88889"/>
                        <a14:foregroundMark x1="17094" y1="88889" x2="17308" y2="89103"/>
                        <a14:foregroundMark x1="8761" y1="48932" x2="11752" y2="76068"/>
                        <a14:foregroundMark x1="11752" y1="76068" x2="16239" y2="84402"/>
                        <a14:foregroundMark x1="16239" y1="84402" x2="16453" y2="84402"/>
                        <a14:foregroundMark x1="17094" y1="76282" x2="17094" y2="76282"/>
                        <a14:foregroundMark x1="10256" y1="19872" x2="14957" y2="10684"/>
                        <a14:foregroundMark x1="14957" y1="10684" x2="23718" y2="7265"/>
                        <a14:foregroundMark x1="23718" y1="7265" x2="89103" y2="11752"/>
                        <a14:foregroundMark x1="89103" y1="11752" x2="92094" y2="19872"/>
                        <a14:foregroundMark x1="92094" y1="19872" x2="91026" y2="57051"/>
                        <a14:foregroundMark x1="91026" y1="57051" x2="80983" y2="32265"/>
                        <a14:foregroundMark x1="80983" y1="32265" x2="61752" y2="30556"/>
                        <a14:foregroundMark x1="61752" y1="30556" x2="66880" y2="38462"/>
                        <a14:foregroundMark x1="66880" y1="38462" x2="59402" y2="43590"/>
                        <a14:foregroundMark x1="59402" y1="43590" x2="21368" y2="49786"/>
                        <a14:foregroundMark x1="21368" y1="49786" x2="26282" y2="50855"/>
                        <a14:foregroundMark x1="41667" y1="38462" x2="36325" y2="30769"/>
                        <a14:foregroundMark x1="36325" y1="30769" x2="32051" y2="27350"/>
                        <a14:foregroundMark x1="30556" y1="34829" x2="18590" y2="23718"/>
                        <a14:foregroundMark x1="35684" y1="5769" x2="63462" y2="8120"/>
                        <a14:foregroundMark x1="63462" y1="8120" x2="72650" y2="7479"/>
                        <a14:foregroundMark x1="72650" y1="7479" x2="72650" y2="7479"/>
                        <a14:foregroundMark x1="77137" y1="58974" x2="78419" y2="52350"/>
                        <a14:foregroundMark x1="68590" y1="87821" x2="66239" y2="80556"/>
                        <a14:foregroundMark x1="45299" y1="87393" x2="44231" y2="76923"/>
                        <a14:foregroundMark x1="23291" y1="83761" x2="23077" y2="77350"/>
                        <a14:foregroundMark x1="47863" y1="91026" x2="45726" y2="83761"/>
                      </a14:backgroundRemoval>
                    </a14:imgEffect>
                  </a14:imgLayer>
                </a14:imgProps>
              </a:ext>
              <a:ext uri="{28A0092B-C50C-407E-A947-70E740481C1C}">
                <a14:useLocalDpi xmlns:a14="http://schemas.microsoft.com/office/drawing/2010/main" val="0"/>
              </a:ext>
            </a:extLst>
          </a:blip>
          <a:srcRect l="4798" t="3178" r="3846" b="2696"/>
          <a:stretch/>
        </p:blipFill>
        <p:spPr>
          <a:xfrm>
            <a:off x="3297262" y="3692951"/>
            <a:ext cx="1274738" cy="1313394"/>
          </a:xfrm>
          <a:prstGeom prst="rect">
            <a:avLst/>
          </a:prstGeom>
        </p:spPr>
      </p:pic>
      <p:pic>
        <p:nvPicPr>
          <p:cNvPr id="2" name="Picture 1">
            <a:extLst>
              <a:ext uri="{FF2B5EF4-FFF2-40B4-BE49-F238E27FC236}">
                <a16:creationId xmlns:a16="http://schemas.microsoft.com/office/drawing/2014/main" id="{6218B722-9304-4F74-A72D-B3B64F1C16B6}"/>
              </a:ext>
            </a:extLst>
          </p:cNvPr>
          <p:cNvPicPr>
            <a:picLocks noChangeAspect="1"/>
          </p:cNvPicPr>
          <p:nvPr/>
        </p:nvPicPr>
        <p:blipFill>
          <a:blip r:embed="rId6"/>
          <a:stretch>
            <a:fillRect/>
          </a:stretch>
        </p:blipFill>
        <p:spPr>
          <a:xfrm>
            <a:off x="6034116" y="2861222"/>
            <a:ext cx="2028395" cy="3874306"/>
          </a:xfrm>
          <a:prstGeom prst="rect">
            <a:avLst/>
          </a:prstGeom>
          <a:ln>
            <a:solidFill>
              <a:schemeClr val="tx1"/>
            </a:solidFill>
          </a:ln>
        </p:spPr>
      </p:pic>
    </p:spTree>
    <p:extLst>
      <p:ext uri="{BB962C8B-B14F-4D97-AF65-F5344CB8AC3E}">
        <p14:creationId xmlns:p14="http://schemas.microsoft.com/office/powerpoint/2010/main" val="245073151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68166" y="87918"/>
            <a:ext cx="9007669" cy="383424"/>
          </a:xfrm>
          <a:prstGeom prst="rect">
            <a:avLst/>
          </a:prstGeom>
          <a:noFill/>
          <a:ln>
            <a:noFill/>
          </a:ln>
        </p:spPr>
        <p:txBody>
          <a:bodyPr lIns="90000" tIns="45000" rIns="90000" bIns="45000" anchor="ctr"/>
          <a:lstStyle/>
          <a:p>
            <a:pPr algn="ctr"/>
            <a:r>
              <a:rPr lang="en-US" sz="2800" b="1" dirty="0">
                <a:latin typeface="Courier New" panose="02070309020205020404" pitchFamily="49" charset="0"/>
                <a:cs typeface="Courier New" panose="02070309020205020404" pitchFamily="49" charset="0"/>
              </a:rPr>
              <a:t>HKEY_LOCAL_MACHINE – Event Logs</a:t>
            </a:r>
            <a:endParaRPr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82B572BB-1029-4E30-B7C9-1D200FAEB91D}"/>
              </a:ext>
            </a:extLst>
          </p:cNvPr>
          <p:cNvSpPr/>
          <p:nvPr/>
        </p:nvSpPr>
        <p:spPr>
          <a:xfrm>
            <a:off x="33378" y="6073498"/>
            <a:ext cx="9077245" cy="383424"/>
          </a:xfrm>
          <a:prstGeom prst="rect">
            <a:avLst/>
          </a:prstGeom>
          <a:noFill/>
          <a:ln>
            <a:noFill/>
          </a:ln>
        </p:spPr>
        <p:txBody>
          <a:bodyPr lIns="90000" tIns="45000" rIns="90000" bIns="45000"/>
          <a:lstStyle/>
          <a:p>
            <a:pPr>
              <a:lnSpc>
                <a:spcPct val="100000"/>
              </a:lnSpc>
            </a:pPr>
            <a:r>
              <a:rPr lang="en-US" sz="1900" b="1" dirty="0">
                <a:solidFill>
                  <a:srgbClr val="000000"/>
                </a:solidFill>
                <a:latin typeface="Courier New" panose="02070309020205020404" pitchFamily="49" charset="0"/>
                <a:cs typeface="Courier New" panose="02070309020205020404" pitchFamily="49" charset="0"/>
              </a:rPr>
              <a:t>HKEY_LOCAL_MACHINE\SYSTEM\</a:t>
            </a:r>
            <a:r>
              <a:rPr lang="en-US" sz="1900" b="1" dirty="0" err="1">
                <a:solidFill>
                  <a:srgbClr val="000000"/>
                </a:solidFill>
                <a:latin typeface="Courier New" panose="02070309020205020404" pitchFamily="49" charset="0"/>
                <a:cs typeface="Courier New" panose="02070309020205020404" pitchFamily="49" charset="0"/>
              </a:rPr>
              <a:t>CurrentControlSet</a:t>
            </a:r>
            <a:r>
              <a:rPr lang="en-US" sz="1900" b="1" dirty="0">
                <a:solidFill>
                  <a:srgbClr val="000000"/>
                </a:solidFill>
                <a:latin typeface="Courier New" panose="02070309020205020404" pitchFamily="49" charset="0"/>
                <a:cs typeface="Courier New" panose="02070309020205020404" pitchFamily="49" charset="0"/>
              </a:rPr>
              <a:t>\Services\</a:t>
            </a:r>
            <a:r>
              <a:rPr lang="en-US" sz="1900" b="1" dirty="0" err="1">
                <a:solidFill>
                  <a:srgbClr val="000000"/>
                </a:solidFill>
                <a:latin typeface="Courier New" panose="02070309020205020404" pitchFamily="49" charset="0"/>
                <a:cs typeface="Courier New" panose="02070309020205020404" pitchFamily="49" charset="0"/>
              </a:rPr>
              <a:t>EventLog</a:t>
            </a:r>
            <a:endParaRPr lang="en-US" sz="1900" b="1" dirty="0">
              <a:solidFill>
                <a:srgbClr val="000000"/>
              </a:solidFill>
              <a:latin typeface="Courier New" panose="02070309020205020404" pitchFamily="49" charset="0"/>
              <a:cs typeface="Courier New" panose="02070309020205020404" pitchFamily="49" charset="0"/>
            </a:endParaRPr>
          </a:p>
        </p:txBody>
      </p:sp>
      <p:pic>
        <p:nvPicPr>
          <p:cNvPr id="3" name="Picture 2">
            <a:extLst>
              <a:ext uri="{FF2B5EF4-FFF2-40B4-BE49-F238E27FC236}">
                <a16:creationId xmlns:a16="http://schemas.microsoft.com/office/drawing/2014/main" id="{D3A24217-772B-4949-B55C-C5557C3488B4}"/>
              </a:ext>
            </a:extLst>
          </p:cNvPr>
          <p:cNvPicPr>
            <a:picLocks noChangeAspect="1"/>
          </p:cNvPicPr>
          <p:nvPr/>
        </p:nvPicPr>
        <p:blipFill>
          <a:blip r:embed="rId2"/>
          <a:stretch>
            <a:fillRect/>
          </a:stretch>
        </p:blipFill>
        <p:spPr>
          <a:xfrm>
            <a:off x="1058518" y="784502"/>
            <a:ext cx="7026964" cy="5000072"/>
          </a:xfrm>
          <a:prstGeom prst="rect">
            <a:avLst/>
          </a:prstGeom>
          <a:ln>
            <a:solidFill>
              <a:schemeClr val="tx1"/>
            </a:solidFill>
          </a:ln>
        </p:spPr>
      </p:pic>
    </p:spTree>
    <p:extLst>
      <p:ext uri="{BB962C8B-B14F-4D97-AF65-F5344CB8AC3E}">
        <p14:creationId xmlns:p14="http://schemas.microsoft.com/office/powerpoint/2010/main" val="17832385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87918"/>
            <a:ext cx="8140148" cy="383424"/>
          </a:xfrm>
          <a:prstGeom prst="rect">
            <a:avLst/>
          </a:prstGeom>
          <a:noFill/>
          <a:ln>
            <a:noFill/>
          </a:ln>
        </p:spPr>
        <p:txBody>
          <a:bodyPr lIns="90000" tIns="45000" rIns="90000" bIns="45000" anchor="ctr"/>
          <a:lstStyle/>
          <a:p>
            <a:pPr algn="ctr">
              <a:lnSpc>
                <a:spcPct val="100000"/>
              </a:lnSpc>
            </a:pPr>
            <a:r>
              <a:rPr lang="en-US" sz="2800" b="1" dirty="0">
                <a:solidFill>
                  <a:srgbClr val="000000"/>
                </a:solidFill>
                <a:latin typeface="Courier New" panose="02070309020205020404" pitchFamily="49" charset="0"/>
                <a:cs typeface="Courier New" panose="02070309020205020404" pitchFamily="49" charset="0"/>
              </a:rPr>
              <a:t>HKEY_USERS</a:t>
            </a:r>
            <a:endParaRPr dirty="0">
              <a:latin typeface="Courier New" panose="02070309020205020404" pitchFamily="49" charset="0"/>
              <a:cs typeface="Courier New" panose="02070309020205020404" pitchFamily="49" charset="0"/>
            </a:endParaRPr>
          </a:p>
        </p:txBody>
      </p:sp>
      <p:sp>
        <p:nvSpPr>
          <p:cNvPr id="4" name="CustomShape 1">
            <a:extLst>
              <a:ext uri="{FF2B5EF4-FFF2-40B4-BE49-F238E27FC236}">
                <a16:creationId xmlns:a16="http://schemas.microsoft.com/office/drawing/2014/main" id="{F18705BB-518F-43F1-B2F9-37892DB4F660}"/>
              </a:ext>
            </a:extLst>
          </p:cNvPr>
          <p:cNvSpPr/>
          <p:nvPr/>
        </p:nvSpPr>
        <p:spPr>
          <a:xfrm>
            <a:off x="103695" y="670326"/>
            <a:ext cx="8980669" cy="2836849"/>
          </a:xfrm>
          <a:prstGeom prst="rect">
            <a:avLst/>
          </a:prstGeom>
          <a:noFill/>
          <a:ln>
            <a:noFill/>
          </a:ln>
        </p:spPr>
        <p:txBody>
          <a:bodyPr lIns="90000" tIns="45000" rIns="90000" bIns="45000"/>
          <a:lstStyle/>
          <a:p>
            <a:pPr>
              <a:lnSpc>
                <a:spcPct val="100000"/>
              </a:lnSpc>
              <a:buFont typeface="Wingdings" charset="2"/>
              <a:buChar char=""/>
            </a:pPr>
            <a:r>
              <a:rPr lang="en-US" sz="1700" b="1" dirty="0">
                <a:solidFill>
                  <a:srgbClr val="000000"/>
                </a:solidFill>
                <a:latin typeface="Courier New" panose="02070309020205020404" pitchFamily="49" charset="0"/>
                <a:cs typeface="Courier New" panose="02070309020205020404" pitchFamily="49" charset="0"/>
              </a:rPr>
              <a:t> HKEY_USERS registry hive tracks each user with a security ID (SID)</a:t>
            </a:r>
          </a:p>
          <a:p>
            <a:pPr>
              <a:lnSpc>
                <a:spcPct val="100000"/>
              </a:lnSpc>
            </a:pPr>
            <a:endParaRPr lang="en-US" sz="17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1700" b="1" dirty="0">
                <a:solidFill>
                  <a:srgbClr val="000000"/>
                </a:solidFill>
                <a:latin typeface="Courier New" panose="02070309020205020404" pitchFamily="49" charset="0"/>
                <a:cs typeface="Courier New" panose="02070309020205020404" pitchFamily="49" charset="0"/>
              </a:rPr>
              <a:t> Keys and values under each SID specifies settings such as:</a:t>
            </a:r>
          </a:p>
          <a:p>
            <a:pPr marL="742950" lvl="1" indent="-285750">
              <a:buFont typeface="Wingdings" panose="05000000000000000000" pitchFamily="2" charset="2"/>
              <a:buChar char="ü"/>
            </a:pPr>
            <a:r>
              <a:rPr lang="en-US" sz="1700" b="1" dirty="0">
                <a:solidFill>
                  <a:srgbClr val="000000"/>
                </a:solidFill>
                <a:latin typeface="Courier New" panose="02070309020205020404" pitchFamily="49" charset="0"/>
                <a:cs typeface="Courier New" panose="02070309020205020404" pitchFamily="49" charset="0"/>
              </a:rPr>
              <a:t>Environment Variables</a:t>
            </a:r>
          </a:p>
          <a:p>
            <a:pPr marL="742950" lvl="1" indent="-285750">
              <a:buFont typeface="Wingdings" panose="05000000000000000000" pitchFamily="2" charset="2"/>
              <a:buChar char="ü"/>
            </a:pPr>
            <a:r>
              <a:rPr lang="en-US" sz="1700" b="1" dirty="0">
                <a:solidFill>
                  <a:srgbClr val="000000"/>
                </a:solidFill>
                <a:latin typeface="Courier New" panose="02070309020205020404" pitchFamily="49" charset="0"/>
                <a:cs typeface="Courier New" panose="02070309020205020404" pitchFamily="49" charset="0"/>
              </a:rPr>
              <a:t>Mapped Drives</a:t>
            </a:r>
          </a:p>
          <a:p>
            <a:pPr marL="742950" lvl="1" indent="-285750">
              <a:buFont typeface="Wingdings" panose="05000000000000000000" pitchFamily="2" charset="2"/>
              <a:buChar char="ü"/>
            </a:pPr>
            <a:r>
              <a:rPr lang="en-US" sz="1700" b="1" dirty="0">
                <a:solidFill>
                  <a:srgbClr val="000000"/>
                </a:solidFill>
                <a:latin typeface="Courier New" panose="02070309020205020404" pitchFamily="49" charset="0"/>
                <a:cs typeface="Courier New" panose="02070309020205020404" pitchFamily="49" charset="0"/>
              </a:rPr>
              <a:t>Desktop Configuration</a:t>
            </a:r>
          </a:p>
          <a:p>
            <a:pPr marL="285750" indent="-285750">
              <a:buFont typeface="Wingdings" panose="05000000000000000000" pitchFamily="2" charset="2"/>
              <a:buChar char="ü"/>
            </a:pPr>
            <a:endParaRPr lang="en-US" sz="1700" b="1" dirty="0">
              <a:solidFill>
                <a:srgbClr val="000000"/>
              </a:solidFill>
              <a:latin typeface="Courier New" panose="02070309020205020404" pitchFamily="49" charset="0"/>
              <a:cs typeface="Courier New" panose="02070309020205020404" pitchFamily="49" charset="0"/>
            </a:endParaRPr>
          </a:p>
          <a:p>
            <a:pPr marL="285750" indent="-285750">
              <a:buFont typeface="Wingdings" panose="05000000000000000000" pitchFamily="2" charset="2"/>
              <a:buChar char="Ø"/>
            </a:pPr>
            <a:r>
              <a:rPr lang="en-US" sz="1700" b="1" dirty="0">
                <a:solidFill>
                  <a:srgbClr val="000000"/>
                </a:solidFill>
                <a:latin typeface="Courier New" panose="02070309020205020404" pitchFamily="49" charset="0"/>
                <a:cs typeface="Courier New" panose="02070309020205020404" pitchFamily="49" charset="0"/>
              </a:rPr>
              <a:t>During user login, each of these settings are loaded into main memory</a:t>
            </a:r>
          </a:p>
          <a:p>
            <a:pPr marL="285750" indent="-285750">
              <a:buFont typeface="Wingdings" panose="05000000000000000000" pitchFamily="2" charset="2"/>
              <a:buChar char="Ø"/>
            </a:pPr>
            <a:endParaRPr lang="en-US" sz="1700" b="1" dirty="0">
              <a:solidFill>
                <a:srgbClr val="000000"/>
              </a:solidFill>
              <a:latin typeface="Courier New" panose="02070309020205020404" pitchFamily="49" charset="0"/>
              <a:cs typeface="Courier New" panose="02070309020205020404" pitchFamily="49" charset="0"/>
            </a:endParaRPr>
          </a:p>
          <a:p>
            <a:pPr marL="285750" indent="-285750">
              <a:buFont typeface="Wingdings" panose="05000000000000000000" pitchFamily="2" charset="2"/>
              <a:buChar char="Ø"/>
            </a:pPr>
            <a:r>
              <a:rPr lang="en-US" sz="1700" b="1" dirty="0">
                <a:solidFill>
                  <a:srgbClr val="000000"/>
                </a:solidFill>
                <a:latin typeface="Courier New" panose="02070309020205020404" pitchFamily="49" charset="0"/>
                <a:cs typeface="Courier New" panose="02070309020205020404" pitchFamily="49" charset="0"/>
              </a:rPr>
              <a:t>Additional registry keys in HKLM help identify SIDs:</a:t>
            </a:r>
          </a:p>
          <a:p>
            <a:pPr marL="742950" lvl="1" indent="-285750">
              <a:buFont typeface="Wingdings" panose="05000000000000000000" pitchFamily="2" charset="2"/>
              <a:buChar char="ü"/>
            </a:pPr>
            <a:r>
              <a:rPr lang="en-US" sz="1700" b="1" dirty="0">
                <a:solidFill>
                  <a:srgbClr val="000000"/>
                </a:solidFill>
                <a:latin typeface="Courier New" panose="02070309020205020404" pitchFamily="49" charset="0"/>
                <a:cs typeface="Courier New" panose="02070309020205020404" pitchFamily="49" charset="0"/>
              </a:rPr>
              <a:t>HKLM\SOFTWARE\Microsoft\Windows NT\CurrentVersion\</a:t>
            </a:r>
            <a:r>
              <a:rPr lang="en-US" sz="1700" b="1" dirty="0" err="1">
                <a:solidFill>
                  <a:srgbClr val="000000"/>
                </a:solidFill>
                <a:latin typeface="Courier New" panose="02070309020205020404" pitchFamily="49" charset="0"/>
                <a:cs typeface="Courier New" panose="02070309020205020404" pitchFamily="49" charset="0"/>
              </a:rPr>
              <a:t>ProfileList</a:t>
            </a:r>
            <a:endParaRPr lang="en-US" sz="1700" b="1" dirty="0">
              <a:solidFill>
                <a:srgbClr val="000000"/>
              </a:solidFill>
              <a:latin typeface="Courier New" panose="02070309020205020404" pitchFamily="49" charset="0"/>
              <a:cs typeface="Courier New" panose="02070309020205020404" pitchFamily="49" charset="0"/>
            </a:endParaRPr>
          </a:p>
        </p:txBody>
      </p:sp>
      <p:pic>
        <p:nvPicPr>
          <p:cNvPr id="2" name="Picture 1">
            <a:extLst>
              <a:ext uri="{FF2B5EF4-FFF2-40B4-BE49-F238E27FC236}">
                <a16:creationId xmlns:a16="http://schemas.microsoft.com/office/drawing/2014/main" id="{F8020A50-39A8-4BAE-B44A-20D310C1C715}"/>
              </a:ext>
            </a:extLst>
          </p:cNvPr>
          <p:cNvPicPr>
            <a:picLocks noChangeAspect="1"/>
          </p:cNvPicPr>
          <p:nvPr/>
        </p:nvPicPr>
        <p:blipFill>
          <a:blip r:embed="rId2"/>
          <a:stretch>
            <a:fillRect/>
          </a:stretch>
        </p:blipFill>
        <p:spPr>
          <a:xfrm>
            <a:off x="2362296" y="4316525"/>
            <a:ext cx="4419408" cy="2355838"/>
          </a:xfrm>
          <a:prstGeom prst="rect">
            <a:avLst/>
          </a:prstGeom>
          <a:ln>
            <a:solidFill>
              <a:schemeClr val="tx1"/>
            </a:solidFill>
          </a:ln>
        </p:spPr>
      </p:pic>
      <p:sp>
        <p:nvSpPr>
          <p:cNvPr id="6" name="Rectangle 5">
            <a:extLst>
              <a:ext uri="{FF2B5EF4-FFF2-40B4-BE49-F238E27FC236}">
                <a16:creationId xmlns:a16="http://schemas.microsoft.com/office/drawing/2014/main" id="{1DCA836E-6536-472B-92D2-EBC3D3DC6DD8}"/>
              </a:ext>
            </a:extLst>
          </p:cNvPr>
          <p:cNvSpPr/>
          <p:nvPr/>
        </p:nvSpPr>
        <p:spPr>
          <a:xfrm>
            <a:off x="2884601" y="5282900"/>
            <a:ext cx="829558" cy="211544"/>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E0400D6-8C98-4C90-9D02-D8DB4CAA4B92}"/>
              </a:ext>
            </a:extLst>
          </p:cNvPr>
          <p:cNvSpPr/>
          <p:nvPr/>
        </p:nvSpPr>
        <p:spPr>
          <a:xfrm>
            <a:off x="2884601" y="5494444"/>
            <a:ext cx="829559" cy="548296"/>
          </a:xfrm>
          <a:prstGeom prst="rect">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0E4323F-0C7A-4893-A95B-981EDBA03709}"/>
              </a:ext>
            </a:extLst>
          </p:cNvPr>
          <p:cNvSpPr/>
          <p:nvPr/>
        </p:nvSpPr>
        <p:spPr>
          <a:xfrm>
            <a:off x="2884602" y="6042740"/>
            <a:ext cx="3897102" cy="400549"/>
          </a:xfrm>
          <a:prstGeom prst="rect">
            <a:avLst/>
          </a:pr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D134479-6CD0-4E35-B3E3-075041F6814C}"/>
              </a:ext>
            </a:extLst>
          </p:cNvPr>
          <p:cNvSpPr txBox="1"/>
          <p:nvPr/>
        </p:nvSpPr>
        <p:spPr>
          <a:xfrm>
            <a:off x="7330338" y="5159483"/>
            <a:ext cx="1765227" cy="276999"/>
          </a:xfrm>
          <a:prstGeom prst="rect">
            <a:avLst/>
          </a:prstGeom>
          <a:noFill/>
        </p:spPr>
        <p:txBody>
          <a:bodyPr wrap="none" rtlCol="0">
            <a:spAutoFit/>
          </a:bodyPr>
          <a:lstStyle/>
          <a:p>
            <a:r>
              <a:rPr lang="en-US" sz="1200" b="1" dirty="0">
                <a:solidFill>
                  <a:srgbClr val="FF0000"/>
                </a:solidFill>
                <a:latin typeface="Courier New" panose="02070309020205020404" pitchFamily="49" charset="0"/>
                <a:cs typeface="Courier New" panose="02070309020205020404" pitchFamily="49" charset="0"/>
              </a:rPr>
              <a:t>New User Template</a:t>
            </a:r>
          </a:p>
        </p:txBody>
      </p:sp>
      <p:sp>
        <p:nvSpPr>
          <p:cNvPr id="15" name="TextBox 14">
            <a:extLst>
              <a:ext uri="{FF2B5EF4-FFF2-40B4-BE49-F238E27FC236}">
                <a16:creationId xmlns:a16="http://schemas.microsoft.com/office/drawing/2014/main" id="{44147BE0-4533-4B55-B62C-46F072325507}"/>
              </a:ext>
            </a:extLst>
          </p:cNvPr>
          <p:cNvSpPr txBox="1"/>
          <p:nvPr/>
        </p:nvSpPr>
        <p:spPr>
          <a:xfrm>
            <a:off x="7538859" y="5637787"/>
            <a:ext cx="1459054" cy="261610"/>
          </a:xfrm>
          <a:prstGeom prst="rect">
            <a:avLst/>
          </a:prstGeom>
          <a:noFill/>
        </p:spPr>
        <p:txBody>
          <a:bodyPr wrap="none" rtlCol="0">
            <a:spAutoFit/>
          </a:bodyPr>
          <a:lstStyle/>
          <a:p>
            <a:r>
              <a:rPr lang="en-US" sz="1100" b="1" dirty="0">
                <a:solidFill>
                  <a:srgbClr val="00B050"/>
                </a:solidFill>
                <a:latin typeface="Courier New" panose="02070309020205020404" pitchFamily="49" charset="0"/>
                <a:cs typeface="Courier New" panose="02070309020205020404" pitchFamily="49" charset="0"/>
              </a:rPr>
              <a:t>System Accounts</a:t>
            </a:r>
          </a:p>
        </p:txBody>
      </p:sp>
      <p:sp>
        <p:nvSpPr>
          <p:cNvPr id="16" name="TextBox 15">
            <a:extLst>
              <a:ext uri="{FF2B5EF4-FFF2-40B4-BE49-F238E27FC236}">
                <a16:creationId xmlns:a16="http://schemas.microsoft.com/office/drawing/2014/main" id="{216FBE73-DA98-490E-A3BA-491D181083FA}"/>
              </a:ext>
            </a:extLst>
          </p:cNvPr>
          <p:cNvSpPr txBox="1"/>
          <p:nvPr/>
        </p:nvSpPr>
        <p:spPr>
          <a:xfrm>
            <a:off x="7943618" y="6081398"/>
            <a:ext cx="649537" cy="276999"/>
          </a:xfrm>
          <a:prstGeom prst="rect">
            <a:avLst/>
          </a:prstGeom>
          <a:noFill/>
        </p:spPr>
        <p:txBody>
          <a:bodyPr wrap="none" rtlCol="0">
            <a:spAutoFit/>
          </a:bodyPr>
          <a:lstStyle/>
          <a:p>
            <a:r>
              <a:rPr lang="en-US" sz="1200" b="1" dirty="0">
                <a:solidFill>
                  <a:srgbClr val="0070C0"/>
                </a:solidFill>
                <a:latin typeface="Courier New" panose="02070309020205020404" pitchFamily="49" charset="0"/>
                <a:cs typeface="Courier New" panose="02070309020205020404" pitchFamily="49" charset="0"/>
              </a:rPr>
              <a:t>Users</a:t>
            </a:r>
          </a:p>
        </p:txBody>
      </p:sp>
      <p:cxnSp>
        <p:nvCxnSpPr>
          <p:cNvPr id="17" name="Straight Arrow Connector 16">
            <a:extLst>
              <a:ext uri="{FF2B5EF4-FFF2-40B4-BE49-F238E27FC236}">
                <a16:creationId xmlns:a16="http://schemas.microsoft.com/office/drawing/2014/main" id="{75420BDD-FCE8-439B-88B0-5F8E32C75DEA}"/>
              </a:ext>
            </a:extLst>
          </p:cNvPr>
          <p:cNvCxnSpPr>
            <a:cxnSpLocks/>
            <a:stCxn id="14" idx="1"/>
          </p:cNvCxnSpPr>
          <p:nvPr/>
        </p:nvCxnSpPr>
        <p:spPr>
          <a:xfrm flipH="1">
            <a:off x="3714160" y="5297983"/>
            <a:ext cx="3616178" cy="933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AE99A7E-885F-406B-B6B7-922D04CBDAFD}"/>
              </a:ext>
            </a:extLst>
          </p:cNvPr>
          <p:cNvCxnSpPr>
            <a:cxnSpLocks/>
            <a:stCxn id="15" idx="1"/>
          </p:cNvCxnSpPr>
          <p:nvPr/>
        </p:nvCxnSpPr>
        <p:spPr>
          <a:xfrm flipH="1">
            <a:off x="3714161" y="5768592"/>
            <a:ext cx="3824698" cy="977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55BF07F-FCE2-4CD9-BF69-C1D9CAA93EB6}"/>
              </a:ext>
            </a:extLst>
          </p:cNvPr>
          <p:cNvCxnSpPr>
            <a:cxnSpLocks/>
            <a:stCxn id="16" idx="1"/>
          </p:cNvCxnSpPr>
          <p:nvPr/>
        </p:nvCxnSpPr>
        <p:spPr>
          <a:xfrm flipH="1">
            <a:off x="6781704" y="6219898"/>
            <a:ext cx="1161914" cy="220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190131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87918"/>
            <a:ext cx="8140148" cy="383424"/>
          </a:xfrm>
          <a:prstGeom prst="rect">
            <a:avLst/>
          </a:prstGeom>
          <a:noFill/>
          <a:ln>
            <a:noFill/>
          </a:ln>
        </p:spPr>
        <p:txBody>
          <a:bodyPr lIns="90000" tIns="45000" rIns="90000" bIns="45000" anchor="ctr"/>
          <a:lstStyle/>
          <a:p>
            <a:pPr algn="ctr">
              <a:lnSpc>
                <a:spcPct val="100000"/>
              </a:lnSpc>
            </a:pPr>
            <a:r>
              <a:rPr lang="en-US" sz="2800" b="1" dirty="0">
                <a:solidFill>
                  <a:srgbClr val="000000"/>
                </a:solidFill>
                <a:latin typeface="Courier New" panose="02070309020205020404" pitchFamily="49" charset="0"/>
                <a:cs typeface="Courier New" panose="02070309020205020404" pitchFamily="49" charset="0"/>
              </a:rPr>
              <a:t>HKEY_USERS SID</a:t>
            </a:r>
            <a:endParaRPr dirty="0">
              <a:latin typeface="Courier New" panose="02070309020205020404" pitchFamily="49" charset="0"/>
              <a:cs typeface="Courier New" panose="02070309020205020404" pitchFamily="49" charset="0"/>
            </a:endParaRPr>
          </a:p>
        </p:txBody>
      </p:sp>
      <p:sp>
        <p:nvSpPr>
          <p:cNvPr id="4" name="CustomShape 1">
            <a:extLst>
              <a:ext uri="{FF2B5EF4-FFF2-40B4-BE49-F238E27FC236}">
                <a16:creationId xmlns:a16="http://schemas.microsoft.com/office/drawing/2014/main" id="{F18705BB-518F-43F1-B2F9-37892DB4F660}"/>
              </a:ext>
            </a:extLst>
          </p:cNvPr>
          <p:cNvSpPr/>
          <p:nvPr/>
        </p:nvSpPr>
        <p:spPr>
          <a:xfrm>
            <a:off x="103695" y="670327"/>
            <a:ext cx="8980669" cy="640000"/>
          </a:xfrm>
          <a:prstGeom prst="rect">
            <a:avLst/>
          </a:prstGeom>
          <a:noFill/>
          <a:ln>
            <a:noFill/>
          </a:ln>
        </p:spPr>
        <p:txBody>
          <a:bodyPr lIns="90000" tIns="45000" rIns="90000" bIns="45000"/>
          <a:lstStyle/>
          <a:p>
            <a:pPr>
              <a:lnSpc>
                <a:spcPct val="100000"/>
              </a:lnSpc>
              <a:buFont typeface="Wingdings" charset="2"/>
              <a:buChar char=""/>
            </a:pPr>
            <a:r>
              <a:rPr lang="en-US" sz="1600" b="1" dirty="0">
                <a:solidFill>
                  <a:srgbClr val="000000"/>
                </a:solidFill>
                <a:latin typeface="Courier New" panose="02070309020205020404" pitchFamily="49" charset="0"/>
                <a:cs typeface="Courier New" panose="02070309020205020404" pitchFamily="49" charset="0"/>
              </a:rPr>
              <a:t> The Windows Command Line Utility (WMIC) can be used to identify system and user accounts:</a:t>
            </a:r>
          </a:p>
        </p:txBody>
      </p:sp>
      <p:pic>
        <p:nvPicPr>
          <p:cNvPr id="2" name="Picture 1">
            <a:extLst>
              <a:ext uri="{FF2B5EF4-FFF2-40B4-BE49-F238E27FC236}">
                <a16:creationId xmlns:a16="http://schemas.microsoft.com/office/drawing/2014/main" id="{F8020A50-39A8-4BAE-B44A-20D310C1C715}"/>
              </a:ext>
            </a:extLst>
          </p:cNvPr>
          <p:cNvPicPr>
            <a:picLocks noChangeAspect="1"/>
          </p:cNvPicPr>
          <p:nvPr/>
        </p:nvPicPr>
        <p:blipFill rotWithShape="1">
          <a:blip r:embed="rId2"/>
          <a:srcRect l="4421" t="32537" b="9933"/>
          <a:stretch/>
        </p:blipFill>
        <p:spPr>
          <a:xfrm>
            <a:off x="229914" y="2723731"/>
            <a:ext cx="4243062" cy="1361465"/>
          </a:xfrm>
          <a:prstGeom prst="rect">
            <a:avLst/>
          </a:prstGeom>
          <a:ln>
            <a:solidFill>
              <a:schemeClr val="tx1"/>
            </a:solidFill>
          </a:ln>
        </p:spPr>
      </p:pic>
      <p:sp>
        <p:nvSpPr>
          <p:cNvPr id="6" name="Rectangle 5">
            <a:extLst>
              <a:ext uri="{FF2B5EF4-FFF2-40B4-BE49-F238E27FC236}">
                <a16:creationId xmlns:a16="http://schemas.microsoft.com/office/drawing/2014/main" id="{1DCA836E-6536-472B-92D2-EBC3D3DC6DD8}"/>
              </a:ext>
            </a:extLst>
          </p:cNvPr>
          <p:cNvSpPr/>
          <p:nvPr/>
        </p:nvSpPr>
        <p:spPr>
          <a:xfrm>
            <a:off x="802128" y="2937758"/>
            <a:ext cx="545161" cy="163927"/>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E0400D6-8C98-4C90-9D02-D8DB4CAA4B92}"/>
              </a:ext>
            </a:extLst>
          </p:cNvPr>
          <p:cNvSpPr/>
          <p:nvPr/>
        </p:nvSpPr>
        <p:spPr>
          <a:xfrm>
            <a:off x="811555" y="3164116"/>
            <a:ext cx="545161" cy="502487"/>
          </a:xfrm>
          <a:prstGeom prst="rect">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0E4323F-0C7A-4893-A95B-981EDBA03709}"/>
              </a:ext>
            </a:extLst>
          </p:cNvPr>
          <p:cNvSpPr/>
          <p:nvPr/>
        </p:nvSpPr>
        <p:spPr>
          <a:xfrm>
            <a:off x="802128" y="3719607"/>
            <a:ext cx="3670848" cy="365589"/>
          </a:xfrm>
          <a:prstGeom prst="rect">
            <a:avLst/>
          </a:pr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B219BD1A-6B29-42B5-8004-DA29B93C89DB}"/>
              </a:ext>
            </a:extLst>
          </p:cNvPr>
          <p:cNvPicPr>
            <a:picLocks noChangeAspect="1"/>
          </p:cNvPicPr>
          <p:nvPr/>
        </p:nvPicPr>
        <p:blipFill>
          <a:blip r:embed="rId3"/>
          <a:stretch>
            <a:fillRect/>
          </a:stretch>
        </p:blipFill>
        <p:spPr>
          <a:xfrm>
            <a:off x="4959839" y="1075212"/>
            <a:ext cx="2935407" cy="4374806"/>
          </a:xfrm>
          <a:prstGeom prst="rect">
            <a:avLst/>
          </a:prstGeom>
        </p:spPr>
      </p:pic>
      <p:pic>
        <p:nvPicPr>
          <p:cNvPr id="24" name="Picture 23">
            <a:extLst>
              <a:ext uri="{FF2B5EF4-FFF2-40B4-BE49-F238E27FC236}">
                <a16:creationId xmlns:a16="http://schemas.microsoft.com/office/drawing/2014/main" id="{AFE1CD1B-DBA0-4C86-BD2B-EF2339DDC5B5}"/>
              </a:ext>
            </a:extLst>
          </p:cNvPr>
          <p:cNvPicPr>
            <a:picLocks noChangeAspect="1"/>
          </p:cNvPicPr>
          <p:nvPr/>
        </p:nvPicPr>
        <p:blipFill>
          <a:blip r:embed="rId4"/>
          <a:stretch>
            <a:fillRect/>
          </a:stretch>
        </p:blipFill>
        <p:spPr>
          <a:xfrm>
            <a:off x="4089990" y="5592169"/>
            <a:ext cx="4634913" cy="1114236"/>
          </a:xfrm>
          <a:prstGeom prst="rect">
            <a:avLst/>
          </a:prstGeom>
        </p:spPr>
      </p:pic>
      <p:sp>
        <p:nvSpPr>
          <p:cNvPr id="26" name="Rectangle 25">
            <a:extLst>
              <a:ext uri="{FF2B5EF4-FFF2-40B4-BE49-F238E27FC236}">
                <a16:creationId xmlns:a16="http://schemas.microsoft.com/office/drawing/2014/main" id="{E2739CDB-257A-4D0F-8433-9A749187BD33}"/>
              </a:ext>
            </a:extLst>
          </p:cNvPr>
          <p:cNvSpPr/>
          <p:nvPr/>
        </p:nvSpPr>
        <p:spPr>
          <a:xfrm>
            <a:off x="4959838" y="3649223"/>
            <a:ext cx="2935407" cy="163935"/>
          </a:xfrm>
          <a:prstGeom prst="rect">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D815B23-D859-46A4-B8E1-5DDBE9118A9E}"/>
              </a:ext>
            </a:extLst>
          </p:cNvPr>
          <p:cNvSpPr/>
          <p:nvPr/>
        </p:nvSpPr>
        <p:spPr>
          <a:xfrm>
            <a:off x="4089990" y="6046375"/>
            <a:ext cx="4634913" cy="150726"/>
          </a:xfrm>
          <a:prstGeom prst="rect">
            <a:avLst/>
          </a:pr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D9ABACB-76F3-4B17-9FE2-8FC2921DE1AC}"/>
              </a:ext>
            </a:extLst>
          </p:cNvPr>
          <p:cNvSpPr/>
          <p:nvPr/>
        </p:nvSpPr>
        <p:spPr>
          <a:xfrm>
            <a:off x="4959837" y="4943439"/>
            <a:ext cx="2935407" cy="163935"/>
          </a:xfrm>
          <a:prstGeom prst="rect">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649FF8C-8D8B-4644-ACD9-DBC6144172D5}"/>
              </a:ext>
            </a:extLst>
          </p:cNvPr>
          <p:cNvSpPr/>
          <p:nvPr/>
        </p:nvSpPr>
        <p:spPr>
          <a:xfrm>
            <a:off x="4959837" y="5126043"/>
            <a:ext cx="2935407" cy="163935"/>
          </a:xfrm>
          <a:prstGeom prst="rect">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818511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87918"/>
            <a:ext cx="8140148" cy="383424"/>
          </a:xfrm>
          <a:prstGeom prst="rect">
            <a:avLst/>
          </a:prstGeom>
          <a:noFill/>
          <a:ln>
            <a:noFill/>
          </a:ln>
        </p:spPr>
        <p:txBody>
          <a:bodyPr lIns="90000" tIns="45000" rIns="90000" bIns="45000" anchor="ctr"/>
          <a:lstStyle/>
          <a:p>
            <a:pPr algn="ctr">
              <a:lnSpc>
                <a:spcPct val="100000"/>
              </a:lnSpc>
            </a:pPr>
            <a:r>
              <a:rPr lang="en-US" sz="2800" b="1" dirty="0">
                <a:solidFill>
                  <a:srgbClr val="000000"/>
                </a:solidFill>
                <a:latin typeface="Courier New" panose="02070309020205020404" pitchFamily="49" charset="0"/>
                <a:cs typeface="Courier New" panose="02070309020205020404" pitchFamily="49" charset="0"/>
              </a:rPr>
              <a:t>HKEY_CURRENT_CONFIG</a:t>
            </a:r>
            <a:endParaRPr dirty="0">
              <a:latin typeface="Courier New" panose="02070309020205020404" pitchFamily="49" charset="0"/>
              <a:cs typeface="Courier New" panose="02070309020205020404" pitchFamily="49" charset="0"/>
            </a:endParaRPr>
          </a:p>
        </p:txBody>
      </p:sp>
      <p:sp>
        <p:nvSpPr>
          <p:cNvPr id="4" name="CustomShape 1">
            <a:extLst>
              <a:ext uri="{FF2B5EF4-FFF2-40B4-BE49-F238E27FC236}">
                <a16:creationId xmlns:a16="http://schemas.microsoft.com/office/drawing/2014/main" id="{F18705BB-518F-43F1-B2F9-37892DB4F660}"/>
              </a:ext>
            </a:extLst>
          </p:cNvPr>
          <p:cNvSpPr/>
          <p:nvPr/>
        </p:nvSpPr>
        <p:spPr>
          <a:xfrm>
            <a:off x="207390" y="830582"/>
            <a:ext cx="8729220" cy="2758674"/>
          </a:xfrm>
          <a:prstGeom prst="rect">
            <a:avLst/>
          </a:prstGeom>
          <a:noFill/>
          <a:ln>
            <a:noFill/>
          </a:ln>
        </p:spPr>
        <p:txBody>
          <a:bodyPr lIns="90000" tIns="45000" rIns="90000" bIns="45000"/>
          <a:lstStyle/>
          <a:p>
            <a:pPr>
              <a:lnSpc>
                <a:spcPct val="100000"/>
              </a:lnSpc>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Unlike the other hives, HKCC does not contain native keys and values</a:t>
            </a:r>
          </a:p>
          <a:p>
            <a:pPr>
              <a:lnSpc>
                <a:spcPct val="100000"/>
              </a:lnSpc>
              <a:buFont typeface="Wingdings" charset="2"/>
              <a:buChar char=""/>
            </a:pPr>
            <a:endParaRPr lang="en-US"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HKCC is a shortcut to the HKLM key that tracks hardware configuration</a:t>
            </a:r>
          </a:p>
          <a:p>
            <a:pPr marL="742950" lvl="1" indent="-28575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HKLM\SYSTEM\</a:t>
            </a:r>
            <a:r>
              <a:rPr lang="en-US" b="1" dirty="0" err="1">
                <a:solidFill>
                  <a:srgbClr val="000000"/>
                </a:solidFill>
                <a:latin typeface="Courier New" panose="02070309020205020404" pitchFamily="49" charset="0"/>
                <a:cs typeface="Courier New" panose="02070309020205020404" pitchFamily="49" charset="0"/>
              </a:rPr>
              <a:t>CurrentControlSet</a:t>
            </a:r>
            <a:r>
              <a:rPr lang="en-US" b="1" dirty="0">
                <a:solidFill>
                  <a:srgbClr val="000000"/>
                </a:solidFill>
                <a:latin typeface="Courier New" panose="02070309020205020404" pitchFamily="49" charset="0"/>
                <a:cs typeface="Courier New" panose="02070309020205020404" pitchFamily="49" charset="0"/>
              </a:rPr>
              <a:t>\Hardware Profiles\Current</a:t>
            </a:r>
          </a:p>
          <a:p>
            <a:pPr>
              <a:lnSpc>
                <a:spcPct val="100000"/>
              </a:lnSpc>
              <a:buFont typeface="Wingdings" charset="2"/>
              <a:buChar char=""/>
            </a:pPr>
            <a:endParaRPr lang="en-US"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Changes to either HKCC or the HKLM hardware hive changes the other</a:t>
            </a:r>
          </a:p>
        </p:txBody>
      </p:sp>
      <p:pic>
        <p:nvPicPr>
          <p:cNvPr id="2" name="Picture 1">
            <a:extLst>
              <a:ext uri="{FF2B5EF4-FFF2-40B4-BE49-F238E27FC236}">
                <a16:creationId xmlns:a16="http://schemas.microsoft.com/office/drawing/2014/main" id="{A0EDAC21-3284-4865-A85C-5C1721D913B1}"/>
              </a:ext>
            </a:extLst>
          </p:cNvPr>
          <p:cNvPicPr>
            <a:picLocks noChangeAspect="1"/>
          </p:cNvPicPr>
          <p:nvPr/>
        </p:nvPicPr>
        <p:blipFill>
          <a:blip r:embed="rId2"/>
          <a:stretch>
            <a:fillRect/>
          </a:stretch>
        </p:blipFill>
        <p:spPr>
          <a:xfrm>
            <a:off x="1449667" y="3589255"/>
            <a:ext cx="2235429" cy="2584074"/>
          </a:xfrm>
          <a:prstGeom prst="rect">
            <a:avLst/>
          </a:prstGeom>
          <a:ln>
            <a:solidFill>
              <a:schemeClr val="tx1"/>
            </a:solidFill>
          </a:ln>
        </p:spPr>
      </p:pic>
      <p:pic>
        <p:nvPicPr>
          <p:cNvPr id="3" name="Picture 2">
            <a:extLst>
              <a:ext uri="{FF2B5EF4-FFF2-40B4-BE49-F238E27FC236}">
                <a16:creationId xmlns:a16="http://schemas.microsoft.com/office/drawing/2014/main" id="{5C9867B9-4136-49E0-B426-7CAF64D9B3B2}"/>
              </a:ext>
            </a:extLst>
          </p:cNvPr>
          <p:cNvPicPr>
            <a:picLocks noChangeAspect="1"/>
          </p:cNvPicPr>
          <p:nvPr/>
        </p:nvPicPr>
        <p:blipFill>
          <a:blip r:embed="rId3"/>
          <a:stretch>
            <a:fillRect/>
          </a:stretch>
        </p:blipFill>
        <p:spPr>
          <a:xfrm>
            <a:off x="5144975" y="3589255"/>
            <a:ext cx="2184908" cy="2584074"/>
          </a:xfrm>
          <a:prstGeom prst="rect">
            <a:avLst/>
          </a:prstGeom>
          <a:ln>
            <a:solidFill>
              <a:schemeClr val="tx1"/>
            </a:solidFill>
          </a:ln>
        </p:spPr>
      </p:pic>
    </p:spTree>
    <p:extLst>
      <p:ext uri="{BB962C8B-B14F-4D97-AF65-F5344CB8AC3E}">
        <p14:creationId xmlns:p14="http://schemas.microsoft.com/office/powerpoint/2010/main" val="423610035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87918"/>
            <a:ext cx="8140148" cy="383424"/>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Full Windows Registry Export</a:t>
            </a:r>
            <a:endParaRPr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82B572BB-1029-4E30-B7C9-1D200FAEB91D}"/>
              </a:ext>
            </a:extLst>
          </p:cNvPr>
          <p:cNvSpPr/>
          <p:nvPr/>
        </p:nvSpPr>
        <p:spPr>
          <a:xfrm>
            <a:off x="103695" y="650449"/>
            <a:ext cx="8891217" cy="2864672"/>
          </a:xfrm>
          <a:prstGeom prst="rect">
            <a:avLst/>
          </a:prstGeom>
          <a:noFill/>
          <a:ln>
            <a:noFill/>
          </a:ln>
        </p:spPr>
        <p:txBody>
          <a:bodyPr lIns="90000" tIns="45000" rIns="90000" bIns="45000"/>
          <a:lstStyle/>
          <a:p>
            <a:pPr>
              <a:lnSpc>
                <a:spcPct val="100000"/>
              </a:lnSpc>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Before conducting analysis, it is necessary to collect copies of the registry entries</a:t>
            </a:r>
          </a:p>
          <a:p>
            <a:pPr>
              <a:lnSpc>
                <a:spcPct val="100000"/>
              </a:lnSpc>
              <a:buFont typeface="Wingdings" charset="2"/>
              <a:buChar char=""/>
            </a:pPr>
            <a:endParaRPr lang="en-US"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Collection can be of specific registry hives or the entire database </a:t>
            </a:r>
          </a:p>
          <a:p>
            <a:pPr>
              <a:lnSpc>
                <a:spcPct val="100000"/>
              </a:lnSpc>
              <a:buFont typeface="Wingdings" charset="2"/>
              <a:buChar char=""/>
            </a:pPr>
            <a:endParaRPr lang="en-US"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There are numerous collection methods</a:t>
            </a:r>
          </a:p>
          <a:p>
            <a:pPr marL="742950" lvl="1" indent="-28575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Direct Registry Export</a:t>
            </a:r>
          </a:p>
          <a:p>
            <a:pPr marL="742950" lvl="1" indent="-28575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Live Registry Image</a:t>
            </a:r>
          </a:p>
          <a:p>
            <a:pPr marL="742950" lvl="1" indent="-28575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Dead Registry Image</a:t>
            </a:r>
          </a:p>
          <a:p>
            <a:pPr marL="285750" indent="-285750">
              <a:buFont typeface="Wingdings" panose="05000000000000000000" pitchFamily="2" charset="2"/>
              <a:buChar char="ü"/>
            </a:pPr>
            <a:endParaRPr lang="en-US" b="1" dirty="0">
              <a:solidFill>
                <a:srgbClr val="000000"/>
              </a:solidFill>
              <a:latin typeface="Courier New" panose="02070309020205020404" pitchFamily="49" charset="0"/>
              <a:cs typeface="Courier New" panose="02070309020205020404" pitchFamily="49" charset="0"/>
            </a:endParaRPr>
          </a:p>
          <a:p>
            <a:pPr marL="285750" indent="-285750">
              <a:buFont typeface="Wingdings" panose="05000000000000000000" pitchFamily="2" charset="2"/>
              <a:buChar char="Ø"/>
            </a:pPr>
            <a:endParaRPr lang="en-US" b="1" dirty="0">
              <a:solidFill>
                <a:srgbClr val="000000"/>
              </a:solidFill>
              <a:latin typeface="Courier New" panose="02070309020205020404" pitchFamily="49" charset="0"/>
              <a:cs typeface="Courier New" panose="02070309020205020404" pitchFamily="49" charset="0"/>
            </a:endParaRPr>
          </a:p>
        </p:txBody>
      </p:sp>
      <p:pic>
        <p:nvPicPr>
          <p:cNvPr id="3" name="Picture 2">
            <a:extLst>
              <a:ext uri="{FF2B5EF4-FFF2-40B4-BE49-F238E27FC236}">
                <a16:creationId xmlns:a16="http://schemas.microsoft.com/office/drawing/2014/main" id="{C3DF3E30-C0C6-4CA3-B31D-3125340E1C5B}"/>
              </a:ext>
            </a:extLst>
          </p:cNvPr>
          <p:cNvPicPr>
            <a:picLocks noChangeAspect="1"/>
          </p:cNvPicPr>
          <p:nvPr/>
        </p:nvPicPr>
        <p:blipFill rotWithShape="1">
          <a:blip r:embed="rId2"/>
          <a:srcRect l="26025" t="31449" r="60388" b="47682"/>
          <a:stretch/>
        </p:blipFill>
        <p:spPr>
          <a:xfrm>
            <a:off x="765313" y="4184373"/>
            <a:ext cx="2392752" cy="2067338"/>
          </a:xfrm>
          <a:prstGeom prst="rect">
            <a:avLst/>
          </a:prstGeom>
          <a:ln>
            <a:solidFill>
              <a:schemeClr val="tx1"/>
            </a:solidFill>
          </a:ln>
        </p:spPr>
      </p:pic>
      <p:pic>
        <p:nvPicPr>
          <p:cNvPr id="4" name="Picture 3">
            <a:extLst>
              <a:ext uri="{FF2B5EF4-FFF2-40B4-BE49-F238E27FC236}">
                <a16:creationId xmlns:a16="http://schemas.microsoft.com/office/drawing/2014/main" id="{5B0964F9-FB65-4B46-9178-562D36053BE6}"/>
              </a:ext>
            </a:extLst>
          </p:cNvPr>
          <p:cNvPicPr>
            <a:picLocks noChangeAspect="1"/>
          </p:cNvPicPr>
          <p:nvPr/>
        </p:nvPicPr>
        <p:blipFill>
          <a:blip r:embed="rId3"/>
          <a:stretch>
            <a:fillRect/>
          </a:stretch>
        </p:blipFill>
        <p:spPr>
          <a:xfrm>
            <a:off x="4572000" y="3771898"/>
            <a:ext cx="4205703" cy="2864672"/>
          </a:xfrm>
          <a:prstGeom prst="rect">
            <a:avLst/>
          </a:prstGeom>
          <a:ln>
            <a:solidFill>
              <a:schemeClr val="tx1"/>
            </a:solidFill>
          </a:ln>
        </p:spPr>
      </p:pic>
      <p:sp>
        <p:nvSpPr>
          <p:cNvPr id="5" name="Arrow: Right 4">
            <a:extLst>
              <a:ext uri="{FF2B5EF4-FFF2-40B4-BE49-F238E27FC236}">
                <a16:creationId xmlns:a16="http://schemas.microsoft.com/office/drawing/2014/main" id="{D3446AB2-B76B-4F96-BA5C-2D984469896A}"/>
              </a:ext>
            </a:extLst>
          </p:cNvPr>
          <p:cNvSpPr/>
          <p:nvPr/>
        </p:nvSpPr>
        <p:spPr>
          <a:xfrm>
            <a:off x="3468757" y="5188224"/>
            <a:ext cx="914400" cy="4572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062424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CEA6B3-7D94-4419-8352-EBE8FEEE858A}"/>
              </a:ext>
            </a:extLst>
          </p:cNvPr>
          <p:cNvPicPr>
            <a:picLocks noChangeAspect="1"/>
          </p:cNvPicPr>
          <p:nvPr/>
        </p:nvPicPr>
        <p:blipFill>
          <a:blip r:embed="rId2"/>
          <a:stretch>
            <a:fillRect/>
          </a:stretch>
        </p:blipFill>
        <p:spPr>
          <a:xfrm>
            <a:off x="1459667" y="980390"/>
            <a:ext cx="6224665" cy="5288435"/>
          </a:xfrm>
          <a:prstGeom prst="rect">
            <a:avLst/>
          </a:prstGeom>
          <a:ln>
            <a:solidFill>
              <a:schemeClr val="tx1"/>
            </a:solidFill>
          </a:ln>
        </p:spPr>
      </p:pic>
      <p:sp>
        <p:nvSpPr>
          <p:cNvPr id="7" name="CustomShape 2">
            <a:extLst>
              <a:ext uri="{FF2B5EF4-FFF2-40B4-BE49-F238E27FC236}">
                <a16:creationId xmlns:a16="http://schemas.microsoft.com/office/drawing/2014/main" id="{C0A91E77-4097-4C96-8FD9-646B252DA6FF}"/>
              </a:ext>
            </a:extLst>
          </p:cNvPr>
          <p:cNvSpPr/>
          <p:nvPr/>
        </p:nvSpPr>
        <p:spPr>
          <a:xfrm>
            <a:off x="522145" y="87918"/>
            <a:ext cx="8140148" cy="383424"/>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Partial Windows Registry Export</a:t>
            </a:r>
            <a:endParaRPr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6784555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87917"/>
            <a:ext cx="8140148" cy="602287"/>
          </a:xfrm>
          <a:prstGeom prst="rect">
            <a:avLst/>
          </a:prstGeom>
          <a:noFill/>
          <a:ln>
            <a:noFill/>
          </a:ln>
        </p:spPr>
        <p:txBody>
          <a:bodyPr lIns="90000" tIns="45000" rIns="90000" bIns="45000" anchor="ctr"/>
          <a:lstStyle/>
          <a:p>
            <a:pPr algn="ctr">
              <a:lnSpc>
                <a:spcPct val="100000"/>
              </a:lnSpc>
            </a:pPr>
            <a:r>
              <a:rPr lang="en-US" sz="2400" b="1" dirty="0">
                <a:latin typeface="Courier New" panose="02070309020205020404" pitchFamily="49" charset="0"/>
                <a:cs typeface="Courier New" panose="02070309020205020404" pitchFamily="49" charset="0"/>
              </a:rPr>
              <a:t>Collect Registry Hives</a:t>
            </a:r>
          </a:p>
        </p:txBody>
      </p:sp>
      <p:pic>
        <p:nvPicPr>
          <p:cNvPr id="19" name="Picture 18">
            <a:extLst>
              <a:ext uri="{FF2B5EF4-FFF2-40B4-BE49-F238E27FC236}">
                <a16:creationId xmlns:a16="http://schemas.microsoft.com/office/drawing/2014/main" id="{DF13CD12-A57A-405C-81D1-B26F815459E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2067" b="1972"/>
          <a:stretch/>
        </p:blipFill>
        <p:spPr>
          <a:xfrm>
            <a:off x="1580109" y="5151083"/>
            <a:ext cx="1531175" cy="1316222"/>
          </a:xfrm>
          <a:prstGeom prst="rect">
            <a:avLst/>
          </a:prstGeom>
        </p:spPr>
      </p:pic>
      <p:sp>
        <p:nvSpPr>
          <p:cNvPr id="20" name="TextBox 19">
            <a:extLst>
              <a:ext uri="{FF2B5EF4-FFF2-40B4-BE49-F238E27FC236}">
                <a16:creationId xmlns:a16="http://schemas.microsoft.com/office/drawing/2014/main" id="{D84BA0E5-BF7C-453A-AA6B-597676117D3E}"/>
              </a:ext>
            </a:extLst>
          </p:cNvPr>
          <p:cNvSpPr txBox="1"/>
          <p:nvPr/>
        </p:nvSpPr>
        <p:spPr>
          <a:xfrm>
            <a:off x="1555255" y="6457074"/>
            <a:ext cx="1580882" cy="307777"/>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Target System</a:t>
            </a:r>
          </a:p>
        </p:txBody>
      </p:sp>
      <p:pic>
        <p:nvPicPr>
          <p:cNvPr id="21" name="Picture 20">
            <a:extLst>
              <a:ext uri="{FF2B5EF4-FFF2-40B4-BE49-F238E27FC236}">
                <a16:creationId xmlns:a16="http://schemas.microsoft.com/office/drawing/2014/main" id="{E2B028B6-4190-48F8-9188-0B8AC0687A3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2067" b="1972"/>
          <a:stretch/>
        </p:blipFill>
        <p:spPr>
          <a:xfrm>
            <a:off x="5862608" y="5151083"/>
            <a:ext cx="1531175" cy="1316222"/>
          </a:xfrm>
          <a:prstGeom prst="rect">
            <a:avLst/>
          </a:prstGeom>
        </p:spPr>
      </p:pic>
      <p:sp>
        <p:nvSpPr>
          <p:cNvPr id="22" name="TextBox 21">
            <a:extLst>
              <a:ext uri="{FF2B5EF4-FFF2-40B4-BE49-F238E27FC236}">
                <a16:creationId xmlns:a16="http://schemas.microsoft.com/office/drawing/2014/main" id="{EE7FFB5C-596B-4541-8FB0-B111D3EB8827}"/>
              </a:ext>
            </a:extLst>
          </p:cNvPr>
          <p:cNvSpPr txBox="1"/>
          <p:nvPr/>
        </p:nvSpPr>
        <p:spPr>
          <a:xfrm>
            <a:off x="5746095" y="6423551"/>
            <a:ext cx="1795684" cy="307777"/>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Analysis System</a:t>
            </a:r>
          </a:p>
        </p:txBody>
      </p:sp>
      <p:pic>
        <p:nvPicPr>
          <p:cNvPr id="23" name="Picture 22" descr="A screen shot of a computer&#10;&#10;Description automatically generated">
            <a:extLst>
              <a:ext uri="{FF2B5EF4-FFF2-40B4-BE49-F238E27FC236}">
                <a16:creationId xmlns:a16="http://schemas.microsoft.com/office/drawing/2014/main" id="{C06F47EF-650F-47B8-996A-5AE168AF1B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5561" y="752432"/>
            <a:ext cx="4104740" cy="2547094"/>
          </a:xfrm>
          <a:prstGeom prst="rect">
            <a:avLst/>
          </a:prstGeom>
        </p:spPr>
      </p:pic>
      <p:pic>
        <p:nvPicPr>
          <p:cNvPr id="24" name="Picture 23">
            <a:extLst>
              <a:ext uri="{FF2B5EF4-FFF2-40B4-BE49-F238E27FC236}">
                <a16:creationId xmlns:a16="http://schemas.microsoft.com/office/drawing/2014/main" id="{7F573C6C-6115-4A21-B95C-B0BD663DABDD}"/>
              </a:ext>
            </a:extLst>
          </p:cNvPr>
          <p:cNvPicPr>
            <a:picLocks noChangeAspect="1"/>
          </p:cNvPicPr>
          <p:nvPr/>
        </p:nvPicPr>
        <p:blipFill>
          <a:blip r:embed="rId4"/>
          <a:stretch>
            <a:fillRect/>
          </a:stretch>
        </p:blipFill>
        <p:spPr>
          <a:xfrm>
            <a:off x="210298" y="752432"/>
            <a:ext cx="4270796" cy="2547094"/>
          </a:xfrm>
          <a:prstGeom prst="rect">
            <a:avLst/>
          </a:prstGeom>
        </p:spPr>
      </p:pic>
      <p:sp>
        <p:nvSpPr>
          <p:cNvPr id="26" name="TextBox 25">
            <a:extLst>
              <a:ext uri="{FF2B5EF4-FFF2-40B4-BE49-F238E27FC236}">
                <a16:creationId xmlns:a16="http://schemas.microsoft.com/office/drawing/2014/main" id="{2F0A3D85-7E22-4284-9912-4B89AEE24493}"/>
              </a:ext>
            </a:extLst>
          </p:cNvPr>
          <p:cNvSpPr txBox="1"/>
          <p:nvPr/>
        </p:nvSpPr>
        <p:spPr>
          <a:xfrm>
            <a:off x="5573958" y="4063489"/>
            <a:ext cx="2787943" cy="276999"/>
          </a:xfrm>
          <a:prstGeom prst="rect">
            <a:avLst/>
          </a:prstGeom>
          <a:noFill/>
        </p:spPr>
        <p:txBody>
          <a:bodyPr wrap="none" rtlCol="0">
            <a:spAutoFit/>
          </a:bodyPr>
          <a:lstStyle/>
          <a:p>
            <a:r>
              <a:rPr lang="en-US" sz="1200" b="1" dirty="0">
                <a:solidFill>
                  <a:srgbClr val="FF0000"/>
                </a:solidFill>
                <a:latin typeface="Courier New" panose="02070309020205020404" pitchFamily="49" charset="0"/>
                <a:cs typeface="Courier New" panose="02070309020205020404" pitchFamily="49" charset="0"/>
              </a:rPr>
              <a:t>Requires Elevated Privileges</a:t>
            </a:r>
          </a:p>
        </p:txBody>
      </p:sp>
      <p:pic>
        <p:nvPicPr>
          <p:cNvPr id="27" name="Picture 26">
            <a:extLst>
              <a:ext uri="{FF2B5EF4-FFF2-40B4-BE49-F238E27FC236}">
                <a16:creationId xmlns:a16="http://schemas.microsoft.com/office/drawing/2014/main" id="{199847E1-8EAE-448B-83E9-A8D51D8C791E}"/>
              </a:ext>
            </a:extLst>
          </p:cNvPr>
          <p:cNvPicPr>
            <a:picLocks noChangeAspect="1"/>
          </p:cNvPicPr>
          <p:nvPr/>
        </p:nvPicPr>
        <p:blipFill>
          <a:blip r:embed="rId5"/>
          <a:stretch>
            <a:fillRect/>
          </a:stretch>
        </p:blipFill>
        <p:spPr>
          <a:xfrm>
            <a:off x="6108695" y="1048695"/>
            <a:ext cx="2741922" cy="1241877"/>
          </a:xfrm>
          <a:prstGeom prst="rect">
            <a:avLst/>
          </a:prstGeom>
        </p:spPr>
      </p:pic>
      <p:sp>
        <p:nvSpPr>
          <p:cNvPr id="28" name="TextBox 27">
            <a:extLst>
              <a:ext uri="{FF2B5EF4-FFF2-40B4-BE49-F238E27FC236}">
                <a16:creationId xmlns:a16="http://schemas.microsoft.com/office/drawing/2014/main" id="{6FEA700D-CE4A-475A-97FD-FF5E148FE997}"/>
              </a:ext>
            </a:extLst>
          </p:cNvPr>
          <p:cNvSpPr txBox="1"/>
          <p:nvPr/>
        </p:nvSpPr>
        <p:spPr>
          <a:xfrm>
            <a:off x="7821051" y="1492344"/>
            <a:ext cx="1114408" cy="276999"/>
          </a:xfrm>
          <a:prstGeom prst="rect">
            <a:avLst/>
          </a:prstGeom>
          <a:noFill/>
        </p:spPr>
        <p:txBody>
          <a:bodyPr wrap="none" rtlCol="0">
            <a:spAutoFit/>
          </a:bodyPr>
          <a:lstStyle/>
          <a:p>
            <a:r>
              <a:rPr lang="en-US" sz="1200" b="1" dirty="0">
                <a:solidFill>
                  <a:srgbClr val="FF0000"/>
                </a:solidFill>
                <a:latin typeface="Courier New" panose="02070309020205020404" pitchFamily="49" charset="0"/>
                <a:cs typeface="Courier New" panose="02070309020205020404" pitchFamily="49" charset="0"/>
              </a:rPr>
              <a:t>IP Address</a:t>
            </a:r>
          </a:p>
        </p:txBody>
      </p:sp>
      <p:pic>
        <p:nvPicPr>
          <p:cNvPr id="30" name="Picture 2" descr="Image result for thumb drive">
            <a:extLst>
              <a:ext uri="{FF2B5EF4-FFF2-40B4-BE49-F238E27FC236}">
                <a16:creationId xmlns:a16="http://schemas.microsoft.com/office/drawing/2014/main" id="{FE37FFA2-26D9-4EB7-97C3-4D61F68B115E}"/>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6216" b="95946" l="4167" r="97000">
                        <a14:foregroundMark x1="7667" y1="70811" x2="13333" y2="80000"/>
                        <a14:foregroundMark x1="9167" y1="82973" x2="16667" y2="90000"/>
                        <a14:foregroundMark x1="16667" y1="90000" x2="16667" y2="90000"/>
                        <a14:foregroundMark x1="5333" y1="81622" x2="4167" y2="72703"/>
                        <a14:foregroundMark x1="18000" y1="95946" x2="21833" y2="95405"/>
                        <a14:foregroundMark x1="56333" y1="64054" x2="90667" y2="35676"/>
                        <a14:foregroundMark x1="90667" y1="35676" x2="94167" y2="22162"/>
                        <a14:foregroundMark x1="94167" y1="22162" x2="89167" y2="9189"/>
                        <a14:foregroundMark x1="89167" y1="9189" x2="79000" y2="5676"/>
                        <a14:foregroundMark x1="79000" y1="5676" x2="70667" y2="6486"/>
                        <a14:foregroundMark x1="70667" y1="6486" x2="68167" y2="8378"/>
                        <a14:foregroundMark x1="90500" y1="33514" x2="97000" y2="23784"/>
                        <a14:foregroundMark x1="97000" y1="23784" x2="97000" y2="23784"/>
                      </a14:backgroundRemoval>
                    </a14:imgEffect>
                  </a14:imgLayer>
                </a14:imgProps>
              </a:ext>
              <a:ext uri="{28A0092B-C50C-407E-A947-70E740481C1C}">
                <a14:useLocalDpi xmlns:a14="http://schemas.microsoft.com/office/drawing/2010/main" val="0"/>
              </a:ext>
            </a:extLst>
          </a:blip>
          <a:srcRect/>
          <a:stretch>
            <a:fillRect/>
          </a:stretch>
        </p:blipFill>
        <p:spPr bwMode="auto">
          <a:xfrm>
            <a:off x="1757691" y="4862073"/>
            <a:ext cx="976682" cy="602287"/>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911435AF-1F04-4745-8EA9-EA43D5124AB5}"/>
              </a:ext>
            </a:extLst>
          </p:cNvPr>
          <p:cNvCxnSpPr>
            <a:cxnSpLocks/>
          </p:cNvCxnSpPr>
          <p:nvPr/>
        </p:nvCxnSpPr>
        <p:spPr>
          <a:xfrm flipH="1" flipV="1">
            <a:off x="349638" y="3619445"/>
            <a:ext cx="1873912" cy="14888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9AC0E94-2B78-469F-966B-C85D54859B9A}"/>
              </a:ext>
            </a:extLst>
          </p:cNvPr>
          <p:cNvCxnSpPr>
            <a:cxnSpLocks/>
          </p:cNvCxnSpPr>
          <p:nvPr/>
        </p:nvCxnSpPr>
        <p:spPr>
          <a:xfrm flipH="1">
            <a:off x="2516958" y="3679668"/>
            <a:ext cx="1706250" cy="13662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C30D3D6C-2A26-4796-A8DF-A293BA9655F2}"/>
              </a:ext>
            </a:extLst>
          </p:cNvPr>
          <p:cNvPicPr>
            <a:picLocks noChangeAspect="1"/>
          </p:cNvPicPr>
          <p:nvPr/>
        </p:nvPicPr>
        <p:blipFill>
          <a:blip r:embed="rId8"/>
          <a:stretch>
            <a:fillRect/>
          </a:stretch>
        </p:blipFill>
        <p:spPr>
          <a:xfrm>
            <a:off x="2516957" y="4691741"/>
            <a:ext cx="3242535" cy="942921"/>
          </a:xfrm>
          <a:prstGeom prst="rect">
            <a:avLst/>
          </a:prstGeom>
          <a:ln>
            <a:solidFill>
              <a:schemeClr val="accent1">
                <a:shade val="95000"/>
                <a:satMod val="105000"/>
              </a:schemeClr>
            </a:solidFill>
          </a:ln>
        </p:spPr>
      </p:pic>
      <p:pic>
        <p:nvPicPr>
          <p:cNvPr id="3" name="Picture 2">
            <a:extLst>
              <a:ext uri="{FF2B5EF4-FFF2-40B4-BE49-F238E27FC236}">
                <a16:creationId xmlns:a16="http://schemas.microsoft.com/office/drawing/2014/main" id="{59499F28-80C3-47EC-BFAC-513C624EA765}"/>
              </a:ext>
            </a:extLst>
          </p:cNvPr>
          <p:cNvPicPr>
            <a:picLocks noChangeAspect="1"/>
          </p:cNvPicPr>
          <p:nvPr/>
        </p:nvPicPr>
        <p:blipFill>
          <a:blip r:embed="rId9"/>
          <a:stretch>
            <a:fillRect/>
          </a:stretch>
        </p:blipFill>
        <p:spPr>
          <a:xfrm>
            <a:off x="87984" y="3464837"/>
            <a:ext cx="4691406" cy="247398"/>
          </a:xfrm>
          <a:prstGeom prst="rect">
            <a:avLst/>
          </a:prstGeom>
        </p:spPr>
      </p:pic>
      <p:pic>
        <p:nvPicPr>
          <p:cNvPr id="4" name="Picture 3">
            <a:extLst>
              <a:ext uri="{FF2B5EF4-FFF2-40B4-BE49-F238E27FC236}">
                <a16:creationId xmlns:a16="http://schemas.microsoft.com/office/drawing/2014/main" id="{903EDC70-3733-446C-AD89-825DD9CD17D6}"/>
              </a:ext>
            </a:extLst>
          </p:cNvPr>
          <p:cNvPicPr>
            <a:picLocks noChangeAspect="1"/>
          </p:cNvPicPr>
          <p:nvPr/>
        </p:nvPicPr>
        <p:blipFill>
          <a:blip r:embed="rId10"/>
          <a:stretch>
            <a:fillRect/>
          </a:stretch>
        </p:blipFill>
        <p:spPr>
          <a:xfrm>
            <a:off x="5167705" y="3415346"/>
            <a:ext cx="3600450" cy="609600"/>
          </a:xfrm>
          <a:prstGeom prst="rect">
            <a:avLst/>
          </a:prstGeom>
        </p:spPr>
      </p:pic>
    </p:spTree>
    <p:extLst>
      <p:ext uri="{BB962C8B-B14F-4D97-AF65-F5344CB8AC3E}">
        <p14:creationId xmlns:p14="http://schemas.microsoft.com/office/powerpoint/2010/main" val="115605585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293384" y="87917"/>
            <a:ext cx="8557233" cy="602287"/>
          </a:xfrm>
          <a:prstGeom prst="rect">
            <a:avLst/>
          </a:prstGeom>
          <a:noFill/>
          <a:ln>
            <a:noFill/>
          </a:ln>
        </p:spPr>
        <p:txBody>
          <a:bodyPr lIns="90000" tIns="45000" rIns="90000" bIns="45000" anchor="ctr"/>
          <a:lstStyle/>
          <a:p>
            <a:pPr algn="ctr">
              <a:lnSpc>
                <a:spcPct val="100000"/>
              </a:lnSpc>
            </a:pPr>
            <a:r>
              <a:rPr lang="en-US" sz="2200" b="1" dirty="0">
                <a:latin typeface="Courier New" panose="02070309020205020404" pitchFamily="49" charset="0"/>
                <a:cs typeface="Courier New" panose="02070309020205020404" pitchFamily="49" charset="0"/>
              </a:rPr>
              <a:t>Windows Registry Query List</a:t>
            </a:r>
          </a:p>
        </p:txBody>
      </p:sp>
      <p:sp>
        <p:nvSpPr>
          <p:cNvPr id="18" name="CustomShape 1">
            <a:extLst>
              <a:ext uri="{FF2B5EF4-FFF2-40B4-BE49-F238E27FC236}">
                <a16:creationId xmlns:a16="http://schemas.microsoft.com/office/drawing/2014/main" id="{5B97FB8F-5B65-4452-947A-79F26EA1C528}"/>
              </a:ext>
            </a:extLst>
          </p:cNvPr>
          <p:cNvSpPr/>
          <p:nvPr/>
        </p:nvSpPr>
        <p:spPr>
          <a:xfrm>
            <a:off x="125879" y="1112363"/>
            <a:ext cx="8724737" cy="1687398"/>
          </a:xfrm>
          <a:prstGeom prst="rect">
            <a:avLst/>
          </a:prstGeom>
          <a:noFill/>
          <a:ln>
            <a:noFill/>
          </a:ln>
        </p:spPr>
        <p:txBody>
          <a:bodyPr lIns="90000" tIns="45000" rIns="90000" bIns="45000"/>
          <a:lstStyle/>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The registry query strings can be configured to query each hive or specific keys and values</a:t>
            </a:r>
          </a:p>
          <a:p>
            <a:pPr>
              <a:lnSpc>
                <a:spcPct val="100000"/>
              </a:lnSpc>
            </a:pPr>
            <a:endParaRPr lang="en-US" sz="20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A tailored list should be developed based on the specifics of each test event</a:t>
            </a:r>
          </a:p>
        </p:txBody>
      </p:sp>
      <p:pic>
        <p:nvPicPr>
          <p:cNvPr id="5" name="Picture 4">
            <a:extLst>
              <a:ext uri="{FF2B5EF4-FFF2-40B4-BE49-F238E27FC236}">
                <a16:creationId xmlns:a16="http://schemas.microsoft.com/office/drawing/2014/main" id="{B7EA713A-B6BF-481A-8E53-4F877C3DF04B}"/>
              </a:ext>
            </a:extLst>
          </p:cNvPr>
          <p:cNvPicPr>
            <a:picLocks noChangeAspect="1"/>
          </p:cNvPicPr>
          <p:nvPr/>
        </p:nvPicPr>
        <p:blipFill>
          <a:blip r:embed="rId2"/>
          <a:stretch>
            <a:fillRect/>
          </a:stretch>
        </p:blipFill>
        <p:spPr>
          <a:xfrm>
            <a:off x="714728" y="3426434"/>
            <a:ext cx="7714544" cy="2243370"/>
          </a:xfrm>
          <a:prstGeom prst="rect">
            <a:avLst/>
          </a:prstGeom>
          <a:ln>
            <a:solidFill>
              <a:schemeClr val="tx1"/>
            </a:solidFill>
          </a:ln>
        </p:spPr>
      </p:pic>
    </p:spTree>
    <p:extLst>
      <p:ext uri="{BB962C8B-B14F-4D97-AF65-F5344CB8AC3E}">
        <p14:creationId xmlns:p14="http://schemas.microsoft.com/office/powerpoint/2010/main" val="378890584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87918"/>
            <a:ext cx="8140148" cy="383424"/>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Windows Registry </a:t>
            </a:r>
            <a:r>
              <a:rPr lang="en-US" sz="2800" b="1" dirty="0" err="1">
                <a:latin typeface="Courier New" panose="02070309020205020404" pitchFamily="49" charset="0"/>
                <a:cs typeface="Courier New" panose="02070309020205020404" pitchFamily="49" charset="0"/>
              </a:rPr>
              <a:t>Shellbags</a:t>
            </a:r>
            <a:endParaRPr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82B572BB-1029-4E30-B7C9-1D200FAEB91D}"/>
              </a:ext>
            </a:extLst>
          </p:cNvPr>
          <p:cNvSpPr/>
          <p:nvPr/>
        </p:nvSpPr>
        <p:spPr>
          <a:xfrm>
            <a:off x="116452" y="928743"/>
            <a:ext cx="8911095" cy="3332171"/>
          </a:xfrm>
          <a:prstGeom prst="rect">
            <a:avLst/>
          </a:prstGeom>
          <a:noFill/>
          <a:ln>
            <a:noFill/>
          </a:ln>
        </p:spPr>
        <p:txBody>
          <a:bodyPr lIns="90000" tIns="45000" rIns="90000" bIns="45000"/>
          <a:lstStyle/>
          <a:p>
            <a:pPr>
              <a:lnSpc>
                <a:spcPct val="100000"/>
              </a:lnSpc>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Inside of the registry there are keys that configure the folder dimensions such as size, view, icon, and position</a:t>
            </a:r>
          </a:p>
          <a:p>
            <a:pPr>
              <a:lnSpc>
                <a:spcPct val="100000"/>
              </a:lnSpc>
              <a:buFont typeface="Wingdings" charset="2"/>
              <a:buChar char=""/>
            </a:pPr>
            <a:endParaRPr lang="en-US"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From a forensic standpoint these values are incredibly valuable since these values provide persistent information on when folders and applications were used and allows tracking of previously mounted volumes, deleted files, and user actions</a:t>
            </a:r>
          </a:p>
          <a:p>
            <a:pPr>
              <a:lnSpc>
                <a:spcPct val="100000"/>
              </a:lnSpc>
              <a:buFont typeface="Wingdings" charset="2"/>
              <a:buChar char=""/>
            </a:pPr>
            <a:endParaRPr lang="en-US"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a:t>
            </a:r>
            <a:r>
              <a:rPr lang="en-US" b="1" dirty="0" err="1">
                <a:solidFill>
                  <a:srgbClr val="000000"/>
                </a:solidFill>
                <a:latin typeface="Courier New" panose="02070309020205020404" pitchFamily="49" charset="0"/>
                <a:cs typeface="Courier New" panose="02070309020205020404" pitchFamily="49" charset="0"/>
              </a:rPr>
              <a:t>Shellbag</a:t>
            </a:r>
            <a:r>
              <a:rPr lang="en-US" b="1" dirty="0">
                <a:solidFill>
                  <a:srgbClr val="000000"/>
                </a:solidFill>
                <a:latin typeface="Courier New" panose="02070309020205020404" pitchFamily="49" charset="0"/>
                <a:cs typeface="Courier New" panose="02070309020205020404" pitchFamily="49" charset="0"/>
              </a:rPr>
              <a:t> registry key:</a:t>
            </a:r>
          </a:p>
          <a:p>
            <a:pPr marL="800100" lvl="1" indent="-342900">
              <a:buFont typeface="Wingdings" panose="05000000000000000000" pitchFamily="2" charset="2"/>
              <a:buChar char="ü"/>
            </a:pPr>
            <a:r>
              <a:rPr lang="en-US" sz="1400" b="1" dirty="0">
                <a:solidFill>
                  <a:srgbClr val="000000"/>
                </a:solidFill>
                <a:latin typeface="Courier New" panose="02070309020205020404" pitchFamily="49" charset="0"/>
                <a:cs typeface="Courier New" panose="02070309020205020404" pitchFamily="49" charset="0"/>
              </a:rPr>
              <a:t>HEKY\_USERS\{USERID}\Local Settings\Software\Microsoft\Windows\Shell</a:t>
            </a:r>
          </a:p>
        </p:txBody>
      </p:sp>
    </p:spTree>
    <p:extLst>
      <p:ext uri="{BB962C8B-B14F-4D97-AF65-F5344CB8AC3E}">
        <p14:creationId xmlns:p14="http://schemas.microsoft.com/office/powerpoint/2010/main" val="336050791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87918"/>
            <a:ext cx="8140148" cy="383424"/>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Windows Registry Analysis Tools</a:t>
            </a:r>
            <a:endParaRPr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82B572BB-1029-4E30-B7C9-1D200FAEB91D}"/>
              </a:ext>
            </a:extLst>
          </p:cNvPr>
          <p:cNvSpPr/>
          <p:nvPr/>
        </p:nvSpPr>
        <p:spPr>
          <a:xfrm>
            <a:off x="103695" y="650449"/>
            <a:ext cx="8911095" cy="3404716"/>
          </a:xfrm>
          <a:prstGeom prst="rect">
            <a:avLst/>
          </a:prstGeom>
          <a:noFill/>
          <a:ln>
            <a:noFill/>
          </a:ln>
        </p:spPr>
        <p:txBody>
          <a:bodyPr lIns="90000" tIns="45000" rIns="90000" bIns="45000"/>
          <a:lstStyle/>
          <a:p>
            <a:pPr>
              <a:lnSpc>
                <a:spcPct val="100000"/>
              </a:lnSpc>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There are a number of helpful Windows Registry collection and analysis tools including:</a:t>
            </a:r>
          </a:p>
          <a:p>
            <a:pPr marL="742950" lvl="1" indent="-28575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FTK Registry Viewer</a:t>
            </a:r>
          </a:p>
          <a:p>
            <a:pPr marL="1200150" lvl="2" indent="-285750">
              <a:buFont typeface="Courier New" panose="02070309020205020404" pitchFamily="49" charset="0"/>
              <a:buChar char="o"/>
            </a:pPr>
            <a:r>
              <a:rPr lang="en-US" b="1" dirty="0">
                <a:solidFill>
                  <a:srgbClr val="000000"/>
                </a:solidFill>
                <a:latin typeface="Courier New" panose="02070309020205020404" pitchFamily="49" charset="0"/>
                <a:cs typeface="Courier New" panose="02070309020205020404" pitchFamily="49" charset="0"/>
              </a:rPr>
              <a:t>Demo and commercial registry viewer from </a:t>
            </a:r>
            <a:r>
              <a:rPr lang="en-US" b="1" dirty="0" err="1">
                <a:solidFill>
                  <a:srgbClr val="000000"/>
                </a:solidFill>
                <a:latin typeface="Courier New" panose="02070309020205020404" pitchFamily="49" charset="0"/>
                <a:cs typeface="Courier New" panose="02070309020205020404" pitchFamily="49" charset="0"/>
              </a:rPr>
              <a:t>AccessData</a:t>
            </a:r>
            <a:endParaRPr lang="en-US" b="1" dirty="0">
              <a:solidFill>
                <a:srgbClr val="000000"/>
              </a:solidFill>
              <a:latin typeface="Courier New" panose="02070309020205020404" pitchFamily="49" charset="0"/>
              <a:cs typeface="Courier New" panose="02070309020205020404" pitchFamily="49" charset="0"/>
            </a:endParaRPr>
          </a:p>
          <a:p>
            <a:pPr marL="742950" lvl="1" indent="-285750">
              <a:buFont typeface="Wingdings" panose="05000000000000000000" pitchFamily="2" charset="2"/>
              <a:buChar char="ü"/>
            </a:pPr>
            <a:r>
              <a:rPr lang="en-US" b="1" dirty="0" err="1">
                <a:solidFill>
                  <a:srgbClr val="000000"/>
                </a:solidFill>
                <a:latin typeface="Courier New" panose="02070309020205020404" pitchFamily="49" charset="0"/>
                <a:cs typeface="Courier New" panose="02070309020205020404" pitchFamily="49" charset="0"/>
              </a:rPr>
              <a:t>RegRipper</a:t>
            </a:r>
            <a:endParaRPr lang="en-US" b="1" dirty="0">
              <a:solidFill>
                <a:srgbClr val="000000"/>
              </a:solidFill>
              <a:latin typeface="Courier New" panose="02070309020205020404" pitchFamily="49" charset="0"/>
              <a:cs typeface="Courier New" panose="02070309020205020404" pitchFamily="49" charset="0"/>
            </a:endParaRPr>
          </a:p>
          <a:p>
            <a:pPr marL="1200150" lvl="2" indent="-285750">
              <a:buFont typeface="Courier New" panose="02070309020205020404" pitchFamily="49" charset="0"/>
              <a:buChar char="o"/>
            </a:pPr>
            <a:r>
              <a:rPr lang="en-US" b="1" dirty="0">
                <a:solidFill>
                  <a:srgbClr val="000000"/>
                </a:solidFill>
                <a:latin typeface="Courier New" panose="02070309020205020404" pitchFamily="49" charset="0"/>
                <a:cs typeface="Courier New" panose="02070309020205020404" pitchFamily="49" charset="0"/>
              </a:rPr>
              <a:t>Perl-based Windows Registry data extraction tool</a:t>
            </a:r>
          </a:p>
          <a:p>
            <a:pPr marL="742950" lvl="1" indent="-285750">
              <a:buFont typeface="Wingdings" panose="05000000000000000000" pitchFamily="2" charset="2"/>
              <a:buChar char="ü"/>
            </a:pPr>
            <a:r>
              <a:rPr lang="en-US" b="1" dirty="0" err="1">
                <a:solidFill>
                  <a:srgbClr val="000000"/>
                </a:solidFill>
                <a:latin typeface="Courier New" panose="02070309020205020404" pitchFamily="49" charset="0"/>
                <a:cs typeface="Courier New" panose="02070309020205020404" pitchFamily="49" charset="0"/>
              </a:rPr>
              <a:t>BulkExtractor</a:t>
            </a:r>
            <a:endParaRPr lang="en-US" b="1" dirty="0">
              <a:solidFill>
                <a:srgbClr val="000000"/>
              </a:solidFill>
              <a:latin typeface="Courier New" panose="02070309020205020404" pitchFamily="49" charset="0"/>
              <a:cs typeface="Courier New" panose="02070309020205020404" pitchFamily="49" charset="0"/>
            </a:endParaRPr>
          </a:p>
          <a:p>
            <a:pPr marL="1200150" lvl="2" indent="-285750">
              <a:buFont typeface="Courier New" panose="02070309020205020404" pitchFamily="49" charset="0"/>
              <a:buChar char="o"/>
            </a:pPr>
            <a:r>
              <a:rPr lang="en-US" b="1" dirty="0">
                <a:solidFill>
                  <a:srgbClr val="000000"/>
                </a:solidFill>
                <a:latin typeface="Courier New" panose="02070309020205020404" pitchFamily="49" charset="0"/>
                <a:cs typeface="Courier New" panose="02070309020205020404" pitchFamily="49" charset="0"/>
              </a:rPr>
              <a:t>High speed disk scanner that analyzes disk images,  files, or directories without the need of file system parsing</a:t>
            </a:r>
          </a:p>
          <a:p>
            <a:pPr marL="742950" lvl="1" indent="-285750">
              <a:buFont typeface="Wingdings" panose="05000000000000000000" pitchFamily="2" charset="2"/>
              <a:buChar char="ü"/>
            </a:pPr>
            <a:r>
              <a:rPr lang="en-US" b="1" dirty="0" err="1">
                <a:solidFill>
                  <a:srgbClr val="000000"/>
                </a:solidFill>
                <a:latin typeface="Courier New" panose="02070309020205020404" pitchFamily="49" charset="0"/>
                <a:cs typeface="Courier New" panose="02070309020205020404" pitchFamily="49" charset="0"/>
              </a:rPr>
              <a:t>ShellBags</a:t>
            </a:r>
            <a:r>
              <a:rPr lang="en-US" b="1" dirty="0">
                <a:solidFill>
                  <a:srgbClr val="000000"/>
                </a:solidFill>
                <a:latin typeface="Courier New" panose="02070309020205020404" pitchFamily="49" charset="0"/>
                <a:cs typeface="Courier New" panose="02070309020205020404" pitchFamily="49" charset="0"/>
              </a:rPr>
              <a:t> Explorer</a:t>
            </a:r>
          </a:p>
          <a:p>
            <a:pPr marL="1200150" lvl="2" indent="-285750">
              <a:buFont typeface="Courier New" panose="02070309020205020404" pitchFamily="49" charset="0"/>
              <a:buChar char="o"/>
            </a:pPr>
            <a:r>
              <a:rPr lang="en-US" b="1" dirty="0">
                <a:solidFill>
                  <a:srgbClr val="000000"/>
                </a:solidFill>
                <a:latin typeface="Courier New" panose="02070309020205020404" pitchFamily="49" charset="0"/>
                <a:cs typeface="Courier New" panose="02070309020205020404" pitchFamily="49" charset="0"/>
              </a:rPr>
              <a:t>Registry </a:t>
            </a:r>
            <a:r>
              <a:rPr lang="en-US" b="1" dirty="0" err="1">
                <a:solidFill>
                  <a:srgbClr val="000000"/>
                </a:solidFill>
                <a:latin typeface="Courier New" panose="02070309020205020404" pitchFamily="49" charset="0"/>
                <a:cs typeface="Courier New" panose="02070309020205020404" pitchFamily="49" charset="0"/>
              </a:rPr>
              <a:t>shellbag</a:t>
            </a:r>
            <a:r>
              <a:rPr lang="en-US" b="1" dirty="0">
                <a:solidFill>
                  <a:srgbClr val="000000"/>
                </a:solidFill>
                <a:latin typeface="Courier New" panose="02070309020205020404" pitchFamily="49" charset="0"/>
                <a:cs typeface="Courier New" panose="02070309020205020404" pitchFamily="49" charset="0"/>
              </a:rPr>
              <a:t> analysis</a:t>
            </a:r>
          </a:p>
        </p:txBody>
      </p:sp>
      <p:pic>
        <p:nvPicPr>
          <p:cNvPr id="2" name="Picture 1">
            <a:extLst>
              <a:ext uri="{FF2B5EF4-FFF2-40B4-BE49-F238E27FC236}">
                <a16:creationId xmlns:a16="http://schemas.microsoft.com/office/drawing/2014/main" id="{21478871-B478-4FC4-A2E7-A2C7F2ADCCB8}"/>
              </a:ext>
            </a:extLst>
          </p:cNvPr>
          <p:cNvPicPr>
            <a:picLocks noChangeAspect="1"/>
          </p:cNvPicPr>
          <p:nvPr/>
        </p:nvPicPr>
        <p:blipFill rotWithShape="1">
          <a:blip r:embed="rId2"/>
          <a:srcRect b="38471"/>
          <a:stretch/>
        </p:blipFill>
        <p:spPr>
          <a:xfrm>
            <a:off x="531744" y="4215494"/>
            <a:ext cx="8080513" cy="2484485"/>
          </a:xfrm>
          <a:prstGeom prst="rect">
            <a:avLst/>
          </a:prstGeom>
          <a:ln>
            <a:solidFill>
              <a:schemeClr val="tx1"/>
            </a:solidFill>
          </a:ln>
        </p:spPr>
      </p:pic>
    </p:spTree>
    <p:extLst>
      <p:ext uri="{BB962C8B-B14F-4D97-AF65-F5344CB8AC3E}">
        <p14:creationId xmlns:p14="http://schemas.microsoft.com/office/powerpoint/2010/main" val="109682238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1">
            <a:extLst>
              <a:ext uri="{FF2B5EF4-FFF2-40B4-BE49-F238E27FC236}">
                <a16:creationId xmlns:a16="http://schemas.microsoft.com/office/drawing/2014/main" id="{82B572BB-1029-4E30-B7C9-1D200FAEB91D}"/>
              </a:ext>
            </a:extLst>
          </p:cNvPr>
          <p:cNvSpPr/>
          <p:nvPr/>
        </p:nvSpPr>
        <p:spPr>
          <a:xfrm>
            <a:off x="392877" y="282683"/>
            <a:ext cx="8678756" cy="2052482"/>
          </a:xfrm>
          <a:prstGeom prst="rect">
            <a:avLst/>
          </a:prstGeom>
          <a:noFill/>
          <a:ln>
            <a:noFill/>
          </a:ln>
        </p:spPr>
        <p:txBody>
          <a:bodyPr lIns="90000" tIns="45000" rIns="90000" bIns="45000"/>
          <a:lstStyle/>
          <a:p>
            <a:pPr>
              <a:lnSpc>
                <a:spcPct val="100000"/>
              </a:lnSpc>
            </a:pPr>
            <a:r>
              <a:rPr lang="en-US" sz="2000" b="1" dirty="0">
                <a:solidFill>
                  <a:srgbClr val="000000"/>
                </a:solidFill>
                <a:latin typeface="Courier New" panose="02070309020205020404" pitchFamily="49" charset="0"/>
                <a:cs typeface="Courier New" panose="02070309020205020404" pitchFamily="49" charset="0"/>
              </a:rPr>
              <a:t>The disk show below was configured with the following settings. How many bytes are in one cluster?</a:t>
            </a:r>
          </a:p>
          <a:p>
            <a:pPr marL="800100" lvl="1" indent="-342900">
              <a:buFont typeface="+mj-lt"/>
              <a:buAutoNum type="alphaLcParenR"/>
            </a:pPr>
            <a:r>
              <a:rPr lang="en-US" sz="2000" b="1" dirty="0">
                <a:solidFill>
                  <a:srgbClr val="000000"/>
                </a:solidFill>
                <a:latin typeface="Courier New" panose="02070309020205020404" pitchFamily="49" charset="0"/>
                <a:cs typeface="Courier New" panose="02070309020205020404" pitchFamily="49" charset="0"/>
              </a:rPr>
              <a:t>512 bytes</a:t>
            </a:r>
          </a:p>
          <a:p>
            <a:pPr marL="800100" lvl="1" indent="-342900">
              <a:buFont typeface="+mj-lt"/>
              <a:buAutoNum type="alphaLcParenR"/>
            </a:pPr>
            <a:r>
              <a:rPr lang="en-US" sz="2000" b="1" dirty="0">
                <a:solidFill>
                  <a:srgbClr val="000000"/>
                </a:solidFill>
                <a:latin typeface="Courier New" panose="02070309020205020404" pitchFamily="49" charset="0"/>
                <a:cs typeface="Courier New" panose="02070309020205020404" pitchFamily="49" charset="0"/>
              </a:rPr>
              <a:t>4096 bytes</a:t>
            </a:r>
          </a:p>
          <a:p>
            <a:pPr marL="800100" lvl="1" indent="-342900">
              <a:buFont typeface="+mj-lt"/>
              <a:buAutoNum type="alphaLcParenR"/>
            </a:pPr>
            <a:r>
              <a:rPr lang="en-US" sz="2000" b="1" dirty="0">
                <a:solidFill>
                  <a:srgbClr val="000000"/>
                </a:solidFill>
                <a:latin typeface="Courier New" panose="02070309020205020404" pitchFamily="49" charset="0"/>
                <a:cs typeface="Courier New" panose="02070309020205020404" pitchFamily="49" charset="0"/>
              </a:rPr>
              <a:t>32,728 bytes</a:t>
            </a:r>
          </a:p>
          <a:p>
            <a:pPr marL="800100" lvl="1" indent="-342900">
              <a:buFont typeface="+mj-lt"/>
              <a:buAutoNum type="alphaLcParenR"/>
            </a:pPr>
            <a:r>
              <a:rPr lang="en-US" sz="2000" b="1" dirty="0">
                <a:solidFill>
                  <a:srgbClr val="000000"/>
                </a:solidFill>
                <a:latin typeface="Courier New" panose="02070309020205020404" pitchFamily="49" charset="0"/>
                <a:cs typeface="Courier New" panose="02070309020205020404" pitchFamily="49" charset="0"/>
              </a:rPr>
              <a:t>65,536 bytes</a:t>
            </a:r>
          </a:p>
          <a:p>
            <a:pPr marL="800100" lvl="1" indent="-342900">
              <a:buFont typeface="+mj-lt"/>
              <a:buAutoNum type="alphaLcParenR"/>
            </a:pPr>
            <a:endParaRPr lang="en-US" sz="2000" b="1" dirty="0">
              <a:solidFill>
                <a:srgbClr val="000000"/>
              </a:solidFill>
              <a:latin typeface="Courier New" panose="02070309020205020404" pitchFamily="49" charset="0"/>
              <a:cs typeface="Courier New" panose="02070309020205020404" pitchFamily="49" charset="0"/>
            </a:endParaRPr>
          </a:p>
        </p:txBody>
      </p:sp>
      <p:pic>
        <p:nvPicPr>
          <p:cNvPr id="4" name="Picture 3" descr="A picture containing hard disc&#10;&#10;Description automatically generated">
            <a:extLst>
              <a:ext uri="{FF2B5EF4-FFF2-40B4-BE49-F238E27FC236}">
                <a16:creationId xmlns:a16="http://schemas.microsoft.com/office/drawing/2014/main" id="{0649B8CD-AA11-4252-9B57-146B0F3646D4}"/>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9653" b="91377" l="9910" r="89833">
                        <a14:foregroundMark x1="22136" y1="9653" x2="45302" y2="10167"/>
                        <a14:foregroundMark x1="45302" y1="10167" x2="53668" y2="10039"/>
                        <a14:foregroundMark x1="53668" y1="10039" x2="74389" y2="10553"/>
                        <a14:foregroundMark x1="23166" y1="75418" x2="23681" y2="83269"/>
                        <a14:foregroundMark x1="23681" y1="83269" x2="29858" y2="87516"/>
                        <a14:foregroundMark x1="29858" y1="87516" x2="51609" y2="89575"/>
                        <a14:foregroundMark x1="51609" y1="89575" x2="72844" y2="88803"/>
                        <a14:foregroundMark x1="72844" y1="88803" x2="80051" y2="85972"/>
                        <a14:foregroundMark x1="80051" y1="85972" x2="79665" y2="70142"/>
                        <a14:foregroundMark x1="79665" y1="70142" x2="77349" y2="69241"/>
                        <a14:foregroundMark x1="77992" y1="91377" x2="75032" y2="91377"/>
                      </a14:backgroundRemoval>
                    </a14:imgEffect>
                  </a14:imgLayer>
                </a14:imgProps>
              </a:ext>
              <a:ext uri="{28A0092B-C50C-407E-A947-70E740481C1C}">
                <a14:useLocalDpi xmlns:a14="http://schemas.microsoft.com/office/drawing/2010/main" val="0"/>
              </a:ext>
            </a:extLst>
          </a:blip>
          <a:srcRect l="16598" t="5773" r="18247" b="3505"/>
          <a:stretch/>
        </p:blipFill>
        <p:spPr>
          <a:xfrm>
            <a:off x="481560" y="3768805"/>
            <a:ext cx="2042704" cy="2844270"/>
          </a:xfrm>
          <a:prstGeom prst="rect">
            <a:avLst/>
          </a:prstGeom>
        </p:spPr>
      </p:pic>
      <p:cxnSp>
        <p:nvCxnSpPr>
          <p:cNvPr id="5" name="Straight Connector 4">
            <a:extLst>
              <a:ext uri="{FF2B5EF4-FFF2-40B4-BE49-F238E27FC236}">
                <a16:creationId xmlns:a16="http://schemas.microsoft.com/office/drawing/2014/main" id="{786DDEB6-6D81-4CE0-BE3A-81891B50AEB6}"/>
              </a:ext>
            </a:extLst>
          </p:cNvPr>
          <p:cNvCxnSpPr>
            <a:cxnSpLocks/>
          </p:cNvCxnSpPr>
          <p:nvPr/>
        </p:nvCxnSpPr>
        <p:spPr>
          <a:xfrm flipV="1">
            <a:off x="1804174" y="3878138"/>
            <a:ext cx="1569562" cy="16709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D42262A-8B05-4DA5-8BB6-1E76C4C4E19B}"/>
              </a:ext>
            </a:extLst>
          </p:cNvPr>
          <p:cNvCxnSpPr>
            <a:cxnSpLocks/>
          </p:cNvCxnSpPr>
          <p:nvPr/>
        </p:nvCxnSpPr>
        <p:spPr>
          <a:xfrm flipV="1">
            <a:off x="1884300" y="4987491"/>
            <a:ext cx="2050331" cy="6581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descr="A black sign with white text&#10;&#10;Description automatically generated">
            <a:extLst>
              <a:ext uri="{FF2B5EF4-FFF2-40B4-BE49-F238E27FC236}">
                <a16:creationId xmlns:a16="http://schemas.microsoft.com/office/drawing/2014/main" id="{6522C89B-F7EC-43C8-AF46-4753DEACBDB0}"/>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5769" b="94872" l="8761" r="93590">
                        <a14:foregroundMark x1="16239" y1="15598" x2="39957" y2="15385"/>
                        <a14:foregroundMark x1="39957" y1="15385" x2="82692" y2="17735"/>
                        <a14:foregroundMark x1="82692" y1="17735" x2="86111" y2="17308"/>
                        <a14:foregroundMark x1="31838" y1="9188" x2="55556" y2="38889"/>
                        <a14:foregroundMark x1="55556" y1="38889" x2="86538" y2="83547"/>
                        <a14:foregroundMark x1="86538" y1="83547" x2="86538" y2="83547"/>
                        <a14:foregroundMark x1="90598" y1="41880" x2="34188" y2="52991"/>
                        <a14:foregroundMark x1="34188" y1="52991" x2="19017" y2="64744"/>
                        <a14:foregroundMark x1="19017" y1="64744" x2="19017" y2="64957"/>
                        <a14:foregroundMark x1="13675" y1="33761" x2="57479" y2="56624"/>
                        <a14:foregroundMark x1="57479" y1="56624" x2="68162" y2="67949"/>
                        <a14:foregroundMark x1="13675" y1="72650" x2="16453" y2="39744"/>
                        <a14:foregroundMark x1="26282" y1="76282" x2="94017" y2="69658"/>
                        <a14:foregroundMark x1="48932" y1="69017" x2="39957" y2="60470"/>
                        <a14:foregroundMark x1="39957" y1="60470" x2="37393" y2="59188"/>
                        <a14:foregroundMark x1="55128" y1="71581" x2="52350" y2="62393"/>
                        <a14:foregroundMark x1="40385" y1="72650" x2="31624" y2="64103"/>
                        <a14:foregroundMark x1="28632" y1="73504" x2="23718" y2="69017"/>
                        <a14:foregroundMark x1="34402" y1="83547" x2="37607" y2="85470"/>
                        <a14:foregroundMark x1="45726" y1="89744" x2="59615" y2="82051"/>
                        <a14:foregroundMark x1="59615" y1="92521" x2="88462" y2="85684"/>
                        <a14:foregroundMark x1="87393" y1="92308" x2="89103" y2="87393"/>
                        <a14:foregroundMark x1="68376" y1="94872" x2="80983" y2="94231"/>
                        <a14:foregroundMark x1="39957" y1="92521" x2="55983" y2="92521"/>
                        <a14:foregroundMark x1="24359" y1="92094" x2="42308" y2="93376"/>
                        <a14:foregroundMark x1="13462" y1="81624" x2="17094" y2="88889"/>
                        <a14:foregroundMark x1="17094" y1="88889" x2="17308" y2="89103"/>
                        <a14:foregroundMark x1="8761" y1="48932" x2="11752" y2="76068"/>
                        <a14:foregroundMark x1="11752" y1="76068" x2="16239" y2="84402"/>
                        <a14:foregroundMark x1="16239" y1="84402" x2="16453" y2="84402"/>
                        <a14:foregroundMark x1="17094" y1="76282" x2="17094" y2="76282"/>
                        <a14:foregroundMark x1="10256" y1="19872" x2="14957" y2="10684"/>
                        <a14:foregroundMark x1="14957" y1="10684" x2="23718" y2="7265"/>
                        <a14:foregroundMark x1="23718" y1="7265" x2="89103" y2="11752"/>
                        <a14:foregroundMark x1="89103" y1="11752" x2="92094" y2="19872"/>
                        <a14:foregroundMark x1="92094" y1="19872" x2="91026" y2="57051"/>
                        <a14:foregroundMark x1="91026" y1="57051" x2="80983" y2="32265"/>
                        <a14:foregroundMark x1="80983" y1="32265" x2="61752" y2="30556"/>
                        <a14:foregroundMark x1="61752" y1="30556" x2="66880" y2="38462"/>
                        <a14:foregroundMark x1="66880" y1="38462" x2="59402" y2="43590"/>
                        <a14:foregroundMark x1="59402" y1="43590" x2="21368" y2="49786"/>
                        <a14:foregroundMark x1="21368" y1="49786" x2="26282" y2="50855"/>
                        <a14:foregroundMark x1="41667" y1="38462" x2="36325" y2="30769"/>
                        <a14:foregroundMark x1="36325" y1="30769" x2="32051" y2="27350"/>
                        <a14:foregroundMark x1="30556" y1="34829" x2="18590" y2="23718"/>
                        <a14:foregroundMark x1="35684" y1="5769" x2="63462" y2="8120"/>
                        <a14:foregroundMark x1="63462" y1="8120" x2="72650" y2="7479"/>
                        <a14:foregroundMark x1="72650" y1="7479" x2="72650" y2="7479"/>
                        <a14:foregroundMark x1="77137" y1="58974" x2="78419" y2="52350"/>
                        <a14:foregroundMark x1="68590" y1="87821" x2="66239" y2="80556"/>
                        <a14:foregroundMark x1="45299" y1="87393" x2="44231" y2="76923"/>
                        <a14:foregroundMark x1="23291" y1="83761" x2="23077" y2="77350"/>
                        <a14:foregroundMark x1="47863" y1="91026" x2="45726" y2="83761"/>
                      </a14:backgroundRemoval>
                    </a14:imgEffect>
                  </a14:imgLayer>
                </a14:imgProps>
              </a:ext>
              <a:ext uri="{28A0092B-C50C-407E-A947-70E740481C1C}">
                <a14:useLocalDpi xmlns:a14="http://schemas.microsoft.com/office/drawing/2010/main" val="0"/>
              </a:ext>
            </a:extLst>
          </a:blip>
          <a:srcRect l="4798" t="3178" r="3846" b="2696"/>
          <a:stretch/>
        </p:blipFill>
        <p:spPr>
          <a:xfrm>
            <a:off x="3297262" y="3692951"/>
            <a:ext cx="1274738" cy="1313394"/>
          </a:xfrm>
          <a:prstGeom prst="rect">
            <a:avLst/>
          </a:prstGeom>
        </p:spPr>
      </p:pic>
      <p:pic>
        <p:nvPicPr>
          <p:cNvPr id="2" name="Picture 1">
            <a:extLst>
              <a:ext uri="{FF2B5EF4-FFF2-40B4-BE49-F238E27FC236}">
                <a16:creationId xmlns:a16="http://schemas.microsoft.com/office/drawing/2014/main" id="{6218B722-9304-4F74-A72D-B3B64F1C16B6}"/>
              </a:ext>
            </a:extLst>
          </p:cNvPr>
          <p:cNvPicPr>
            <a:picLocks noChangeAspect="1"/>
          </p:cNvPicPr>
          <p:nvPr/>
        </p:nvPicPr>
        <p:blipFill>
          <a:blip r:embed="rId6"/>
          <a:stretch>
            <a:fillRect/>
          </a:stretch>
        </p:blipFill>
        <p:spPr>
          <a:xfrm>
            <a:off x="6034116" y="2861222"/>
            <a:ext cx="2028395" cy="3874306"/>
          </a:xfrm>
          <a:prstGeom prst="rect">
            <a:avLst/>
          </a:prstGeom>
          <a:ln>
            <a:solidFill>
              <a:schemeClr val="tx1"/>
            </a:solidFill>
          </a:ln>
        </p:spPr>
      </p:pic>
      <p:sp>
        <p:nvSpPr>
          <p:cNvPr id="9" name="CustomShape 1">
            <a:extLst>
              <a:ext uri="{FF2B5EF4-FFF2-40B4-BE49-F238E27FC236}">
                <a16:creationId xmlns:a16="http://schemas.microsoft.com/office/drawing/2014/main" id="{D7F36C71-D092-4F1D-B298-8D9410829923}"/>
              </a:ext>
            </a:extLst>
          </p:cNvPr>
          <p:cNvSpPr/>
          <p:nvPr/>
        </p:nvSpPr>
        <p:spPr>
          <a:xfrm>
            <a:off x="3475786" y="1100721"/>
            <a:ext cx="5460826" cy="1381203"/>
          </a:xfrm>
          <a:prstGeom prst="rect">
            <a:avLst/>
          </a:prstGeom>
          <a:noFill/>
          <a:ln>
            <a:noFill/>
          </a:ln>
        </p:spPr>
        <p:txBody>
          <a:bodyPr lIns="90000" tIns="45000" rIns="90000" bIns="45000"/>
          <a:lstStyle/>
          <a:p>
            <a:pPr algn="ctr">
              <a:lnSpc>
                <a:spcPct val="100000"/>
              </a:lnSpc>
            </a:pPr>
            <a:r>
              <a:rPr lang="en-US" sz="1600" b="1" dirty="0">
                <a:solidFill>
                  <a:srgbClr val="FF0000"/>
                </a:solidFill>
                <a:latin typeface="Courier New" panose="02070309020205020404" pitchFamily="49" charset="0"/>
                <a:cs typeface="Courier New" panose="02070309020205020404" pitchFamily="49" charset="0"/>
              </a:rPr>
              <a:t>(4096 bytes / sector)*(8 sectors / cluster)*(512 bytes / sector)</a:t>
            </a:r>
          </a:p>
          <a:p>
            <a:pPr algn="ctr">
              <a:lnSpc>
                <a:spcPct val="100000"/>
              </a:lnSpc>
            </a:pPr>
            <a:endParaRPr lang="en-US" sz="1600" b="1" dirty="0">
              <a:solidFill>
                <a:srgbClr val="FF0000"/>
              </a:solidFill>
              <a:latin typeface="Courier New" panose="02070309020205020404" pitchFamily="49" charset="0"/>
              <a:cs typeface="Courier New" panose="02070309020205020404" pitchFamily="49" charset="0"/>
            </a:endParaRPr>
          </a:p>
          <a:p>
            <a:pPr algn="ctr">
              <a:lnSpc>
                <a:spcPct val="100000"/>
              </a:lnSpc>
            </a:pPr>
            <a:r>
              <a:rPr lang="en-US" sz="1600" b="1" dirty="0">
                <a:solidFill>
                  <a:srgbClr val="FF0000"/>
                </a:solidFill>
                <a:latin typeface="Courier New" panose="02070309020205020404" pitchFamily="49" charset="0"/>
                <a:cs typeface="Courier New" panose="02070309020205020404" pitchFamily="49" charset="0"/>
              </a:rPr>
              <a:t>=</a:t>
            </a:r>
          </a:p>
          <a:p>
            <a:pPr algn="ctr">
              <a:lnSpc>
                <a:spcPct val="100000"/>
              </a:lnSpc>
            </a:pPr>
            <a:endParaRPr lang="en-US" sz="1600" b="1" dirty="0">
              <a:solidFill>
                <a:srgbClr val="FF0000"/>
              </a:solidFill>
              <a:latin typeface="Courier New" panose="02070309020205020404" pitchFamily="49" charset="0"/>
              <a:cs typeface="Courier New" panose="02070309020205020404" pitchFamily="49" charset="0"/>
            </a:endParaRPr>
          </a:p>
          <a:p>
            <a:pPr algn="ctr">
              <a:lnSpc>
                <a:spcPct val="100000"/>
              </a:lnSpc>
            </a:pPr>
            <a:r>
              <a:rPr lang="en-US" sz="1600" b="1" dirty="0">
                <a:solidFill>
                  <a:srgbClr val="FF0000"/>
                </a:solidFill>
                <a:latin typeface="Courier New" panose="02070309020205020404" pitchFamily="49" charset="0"/>
                <a:cs typeface="Courier New" panose="02070309020205020404" pitchFamily="49" charset="0"/>
              </a:rPr>
              <a:t>32,728 bytes / sector</a:t>
            </a:r>
          </a:p>
          <a:p>
            <a:pPr marL="800100" lvl="1" indent="-342900" algn="ctr">
              <a:buFont typeface="+mj-lt"/>
              <a:buAutoNum type="alphaLcParenR"/>
            </a:pPr>
            <a:endParaRPr lang="en-US" sz="1600" b="1" dirty="0">
              <a:solidFill>
                <a:srgbClr val="000000"/>
              </a:solidFill>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9ACF4A26-5951-40C5-A170-93DDF29AFA18}"/>
              </a:ext>
            </a:extLst>
          </p:cNvPr>
          <p:cNvSpPr/>
          <p:nvPr/>
        </p:nvSpPr>
        <p:spPr>
          <a:xfrm>
            <a:off x="938764" y="1574507"/>
            <a:ext cx="2173922" cy="254523"/>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92715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2760461"/>
            <a:ext cx="8915400" cy="1337078"/>
          </a:xfrm>
        </p:spPr>
        <p:txBody>
          <a:bodyPr/>
          <a:lstStyle/>
          <a:p>
            <a:pPr algn="ctr"/>
            <a:r>
              <a:rPr lang="en-US" sz="2800" b="1" dirty="0">
                <a:latin typeface="Courier New" panose="02070309020205020404" pitchFamily="49" charset="0"/>
                <a:cs typeface="Courier New" panose="02070309020205020404" pitchFamily="49" charset="0"/>
              </a:rPr>
              <a:t>Additional Windows Artifacts</a:t>
            </a:r>
          </a:p>
        </p:txBody>
      </p:sp>
    </p:spTree>
    <p:extLst>
      <p:ext uri="{BB962C8B-B14F-4D97-AF65-F5344CB8AC3E}">
        <p14:creationId xmlns:p14="http://schemas.microsoft.com/office/powerpoint/2010/main" val="13205309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87918"/>
            <a:ext cx="8140148" cy="383424"/>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Windows Artifacts – Event Logs</a:t>
            </a:r>
            <a:endParaRPr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82B572BB-1029-4E30-B7C9-1D200FAEB91D}"/>
              </a:ext>
            </a:extLst>
          </p:cNvPr>
          <p:cNvSpPr/>
          <p:nvPr/>
        </p:nvSpPr>
        <p:spPr>
          <a:xfrm>
            <a:off x="136330" y="695739"/>
            <a:ext cx="8871339" cy="3945836"/>
          </a:xfrm>
          <a:prstGeom prst="rect">
            <a:avLst/>
          </a:prstGeom>
          <a:noFill/>
          <a:ln>
            <a:noFill/>
          </a:ln>
        </p:spPr>
        <p:txBody>
          <a:bodyPr lIns="90000" tIns="45000" rIns="90000" bIns="45000"/>
          <a:lstStyle/>
          <a:p>
            <a:pPr>
              <a:lnSpc>
                <a:spcPct val="100000"/>
              </a:lnSpc>
              <a:buFont typeface="Wingdings" charset="2"/>
              <a:buChar char=""/>
            </a:pPr>
            <a:r>
              <a:rPr lang="en-US" sz="1900" b="1" dirty="0">
                <a:solidFill>
                  <a:srgbClr val="000000"/>
                </a:solidFill>
                <a:latin typeface="Courier New" panose="02070309020205020404" pitchFamily="49" charset="0"/>
                <a:cs typeface="Courier New" panose="02070309020205020404" pitchFamily="49" charset="0"/>
              </a:rPr>
              <a:t> Windows event logs track changes for numerous applications throughout the OS including:</a:t>
            </a:r>
          </a:p>
          <a:p>
            <a:pPr marL="800100" lvl="1" indent="-342900">
              <a:buFont typeface="Wingdings" panose="05000000000000000000" pitchFamily="2" charset="2"/>
              <a:buChar char="ü"/>
            </a:pPr>
            <a:r>
              <a:rPr lang="en-US" sz="1900" b="1" dirty="0">
                <a:solidFill>
                  <a:srgbClr val="000000"/>
                </a:solidFill>
                <a:latin typeface="Courier New" panose="02070309020205020404" pitchFamily="49" charset="0"/>
                <a:cs typeface="Courier New" panose="02070309020205020404" pitchFamily="49" charset="0"/>
              </a:rPr>
              <a:t>Application</a:t>
            </a:r>
          </a:p>
          <a:p>
            <a:pPr marL="800100" lvl="1" indent="-342900">
              <a:buFont typeface="Wingdings" panose="05000000000000000000" pitchFamily="2" charset="2"/>
              <a:buChar char="ü"/>
            </a:pPr>
            <a:r>
              <a:rPr lang="en-US" sz="1900" b="1" dirty="0">
                <a:solidFill>
                  <a:srgbClr val="000000"/>
                </a:solidFill>
                <a:latin typeface="Courier New" panose="02070309020205020404" pitchFamily="49" charset="0"/>
                <a:cs typeface="Courier New" panose="02070309020205020404" pitchFamily="49" charset="0"/>
              </a:rPr>
              <a:t>Security</a:t>
            </a:r>
          </a:p>
          <a:p>
            <a:pPr marL="800100" lvl="1" indent="-342900">
              <a:buFont typeface="Wingdings" panose="05000000000000000000" pitchFamily="2" charset="2"/>
              <a:buChar char="ü"/>
            </a:pPr>
            <a:r>
              <a:rPr lang="en-US" sz="1900" b="1" dirty="0">
                <a:solidFill>
                  <a:srgbClr val="000000"/>
                </a:solidFill>
                <a:latin typeface="Courier New" panose="02070309020205020404" pitchFamily="49" charset="0"/>
                <a:cs typeface="Courier New" panose="02070309020205020404" pitchFamily="49" charset="0"/>
              </a:rPr>
              <a:t>Setup</a:t>
            </a:r>
          </a:p>
          <a:p>
            <a:pPr marL="800100" lvl="1" indent="-342900">
              <a:buFont typeface="Wingdings" panose="05000000000000000000" pitchFamily="2" charset="2"/>
              <a:buChar char="ü"/>
            </a:pPr>
            <a:r>
              <a:rPr lang="en-US" sz="1900" b="1" dirty="0">
                <a:solidFill>
                  <a:srgbClr val="000000"/>
                </a:solidFill>
                <a:latin typeface="Courier New" panose="02070309020205020404" pitchFamily="49" charset="0"/>
                <a:cs typeface="Courier New" panose="02070309020205020404" pitchFamily="49" charset="0"/>
              </a:rPr>
              <a:t>System</a:t>
            </a:r>
          </a:p>
          <a:p>
            <a:pPr marL="800100" lvl="1" indent="-342900">
              <a:buFont typeface="Wingdings" panose="05000000000000000000" pitchFamily="2" charset="2"/>
              <a:buChar char="ü"/>
            </a:pPr>
            <a:r>
              <a:rPr lang="en-US" sz="1900" b="1" dirty="0">
                <a:solidFill>
                  <a:srgbClr val="000000"/>
                </a:solidFill>
                <a:latin typeface="Courier New" panose="02070309020205020404" pitchFamily="49" charset="0"/>
                <a:cs typeface="Courier New" panose="02070309020205020404" pitchFamily="49" charset="0"/>
              </a:rPr>
              <a:t>Forwarded Events</a:t>
            </a:r>
          </a:p>
          <a:p>
            <a:pPr lvl="1">
              <a:buFont typeface="Wingdings" charset="2"/>
              <a:buChar char=""/>
            </a:pPr>
            <a:endParaRPr lang="en-US" sz="1900" b="1" dirty="0">
              <a:solidFill>
                <a:srgbClr val="000000"/>
              </a:solidFill>
              <a:latin typeface="Courier New" panose="02070309020205020404" pitchFamily="49" charset="0"/>
              <a:cs typeface="Courier New" panose="02070309020205020404" pitchFamily="49" charset="0"/>
            </a:endParaRPr>
          </a:p>
          <a:p>
            <a:pPr>
              <a:buFont typeface="Wingdings" charset="2"/>
              <a:buChar char=""/>
            </a:pPr>
            <a:r>
              <a:rPr lang="en-US" sz="1900" b="1" dirty="0">
                <a:solidFill>
                  <a:srgbClr val="000000"/>
                </a:solidFill>
                <a:latin typeface="Courier New" panose="02070309020205020404" pitchFamily="49" charset="0"/>
                <a:cs typeface="Courier New" panose="02070309020205020404" pitchFamily="49" charset="0"/>
              </a:rPr>
              <a:t> All details relative to how event logs are managed are handled in the Windows registry</a:t>
            </a:r>
          </a:p>
          <a:p>
            <a:pPr>
              <a:lnSpc>
                <a:spcPct val="100000"/>
              </a:lnSpc>
              <a:buFont typeface="Wingdings" charset="2"/>
              <a:buChar char=""/>
            </a:pPr>
            <a:endParaRPr lang="en-US" sz="19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1900" b="1" dirty="0">
                <a:solidFill>
                  <a:srgbClr val="000000"/>
                </a:solidFill>
                <a:latin typeface="Courier New" panose="02070309020205020404" pitchFamily="49" charset="0"/>
                <a:cs typeface="Courier New" panose="02070309020205020404" pitchFamily="49" charset="0"/>
              </a:rPr>
              <a:t> Windows log event </a:t>
            </a:r>
            <a:r>
              <a:rPr lang="en-US" sz="1900" b="1" dirty="0">
                <a:solidFill>
                  <a:srgbClr val="000000"/>
                </a:solidFill>
                <a:latin typeface="Courier New" panose="02070309020205020404" pitchFamily="49" charset="0"/>
                <a:cs typeface="Courier New" panose="02070309020205020404" pitchFamily="49" charset="0"/>
                <a:hlinkClick r:id="rId2"/>
              </a:rPr>
              <a:t>IDs</a:t>
            </a:r>
            <a:r>
              <a:rPr lang="en-US" sz="1900" b="1" dirty="0">
                <a:solidFill>
                  <a:srgbClr val="000000"/>
                </a:solidFill>
                <a:latin typeface="Courier New" panose="02070309020205020404" pitchFamily="49" charset="0"/>
                <a:cs typeface="Courier New" panose="02070309020205020404" pitchFamily="49" charset="0"/>
              </a:rPr>
              <a:t> are used to classify different log levels</a:t>
            </a:r>
          </a:p>
        </p:txBody>
      </p:sp>
      <p:pic>
        <p:nvPicPr>
          <p:cNvPr id="2" name="Picture 1">
            <a:extLst>
              <a:ext uri="{FF2B5EF4-FFF2-40B4-BE49-F238E27FC236}">
                <a16:creationId xmlns:a16="http://schemas.microsoft.com/office/drawing/2014/main" id="{5ACCF371-0A35-4DFC-8420-36B97FAF21D5}"/>
              </a:ext>
            </a:extLst>
          </p:cNvPr>
          <p:cNvPicPr>
            <a:picLocks noChangeAspect="1"/>
          </p:cNvPicPr>
          <p:nvPr/>
        </p:nvPicPr>
        <p:blipFill rotWithShape="1">
          <a:blip r:embed="rId3"/>
          <a:srcRect l="1277" t="1666" r="-1" b="2118"/>
          <a:stretch/>
        </p:blipFill>
        <p:spPr>
          <a:xfrm>
            <a:off x="3383890" y="4537980"/>
            <a:ext cx="2416658" cy="2117035"/>
          </a:xfrm>
          <a:prstGeom prst="rect">
            <a:avLst/>
          </a:prstGeom>
          <a:ln>
            <a:solidFill>
              <a:schemeClr val="tx1"/>
            </a:solidFill>
          </a:ln>
        </p:spPr>
      </p:pic>
    </p:spTree>
    <p:extLst>
      <p:ext uri="{BB962C8B-B14F-4D97-AF65-F5344CB8AC3E}">
        <p14:creationId xmlns:p14="http://schemas.microsoft.com/office/powerpoint/2010/main" val="97016505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87918"/>
            <a:ext cx="8140148" cy="383424"/>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Artifacts – Recycle Bin</a:t>
            </a:r>
            <a:endParaRPr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82B572BB-1029-4E30-B7C9-1D200FAEB91D}"/>
              </a:ext>
            </a:extLst>
          </p:cNvPr>
          <p:cNvSpPr/>
          <p:nvPr/>
        </p:nvSpPr>
        <p:spPr>
          <a:xfrm>
            <a:off x="103695" y="690204"/>
            <a:ext cx="8871339" cy="4160091"/>
          </a:xfrm>
          <a:prstGeom prst="rect">
            <a:avLst/>
          </a:prstGeom>
          <a:noFill/>
          <a:ln>
            <a:noFill/>
          </a:ln>
        </p:spPr>
        <p:txBody>
          <a:bodyPr lIns="90000" tIns="45000" rIns="90000" bIns="45000"/>
          <a:lstStyle/>
          <a:p>
            <a:pPr>
              <a:lnSpc>
                <a:spcPct val="100000"/>
              </a:lnSpc>
              <a:buFont typeface="Wingdings" charset="2"/>
              <a:buChar char=""/>
            </a:pPr>
            <a:r>
              <a:rPr lang="en-US" sz="1900" b="1" dirty="0">
                <a:solidFill>
                  <a:srgbClr val="000000"/>
                </a:solidFill>
                <a:latin typeface="Courier New" panose="02070309020205020404" pitchFamily="49" charset="0"/>
                <a:cs typeface="Courier New" panose="02070309020205020404" pitchFamily="49" charset="0"/>
              </a:rPr>
              <a:t> The collection of artifacts from the recycle bin depend on which version of Windows is being analyzed</a:t>
            </a:r>
          </a:p>
          <a:p>
            <a:pPr marL="800100" lvl="1" indent="-342900">
              <a:buFont typeface="Wingdings" panose="05000000000000000000" pitchFamily="2" charset="2"/>
              <a:buChar char="ü"/>
            </a:pPr>
            <a:r>
              <a:rPr lang="en-US" sz="1900" b="1" dirty="0">
                <a:solidFill>
                  <a:srgbClr val="000000"/>
                </a:solidFill>
                <a:latin typeface="Courier New" panose="02070309020205020404" pitchFamily="49" charset="0"/>
                <a:cs typeface="Courier New" panose="02070309020205020404" pitchFamily="49" charset="0"/>
              </a:rPr>
              <a:t>Recycle Bin Path</a:t>
            </a:r>
          </a:p>
          <a:p>
            <a:pPr marL="1257300" lvl="2" indent="-342900">
              <a:buFont typeface="Courier New" panose="02070309020205020404" pitchFamily="49" charset="0"/>
              <a:buChar char="o"/>
            </a:pPr>
            <a:r>
              <a:rPr lang="en-US" sz="1900" b="1" dirty="0">
                <a:solidFill>
                  <a:srgbClr val="000000"/>
                </a:solidFill>
                <a:latin typeface="Courier New" panose="02070309020205020404" pitchFamily="49" charset="0"/>
                <a:cs typeface="Courier New" panose="02070309020205020404" pitchFamily="49" charset="0"/>
              </a:rPr>
              <a:t>Windows 95, 98, and ME – C:\RECYCLED</a:t>
            </a:r>
          </a:p>
          <a:p>
            <a:pPr marL="1257300" lvl="2" indent="-342900">
              <a:buFont typeface="Courier New" panose="02070309020205020404" pitchFamily="49" charset="0"/>
              <a:buChar char="o"/>
            </a:pPr>
            <a:r>
              <a:rPr lang="en-US" sz="1900" b="1" dirty="0">
                <a:solidFill>
                  <a:srgbClr val="000000"/>
                </a:solidFill>
                <a:latin typeface="Courier New" panose="02070309020205020404" pitchFamily="49" charset="0"/>
                <a:cs typeface="Courier New" panose="02070309020205020404" pitchFamily="49" charset="0"/>
              </a:rPr>
              <a:t>Windows NT, 2000, XP – C:\RECYCLER</a:t>
            </a:r>
          </a:p>
          <a:p>
            <a:pPr marL="1257300" lvl="2" indent="-342900">
              <a:buFont typeface="Courier New" panose="02070309020205020404" pitchFamily="49" charset="0"/>
              <a:buChar char="o"/>
            </a:pPr>
            <a:r>
              <a:rPr lang="en-US" sz="1900" b="1" dirty="0">
                <a:solidFill>
                  <a:srgbClr val="000000"/>
                </a:solidFill>
                <a:latin typeface="Courier New" panose="02070309020205020404" pitchFamily="49" charset="0"/>
                <a:cs typeface="Courier New" panose="02070309020205020404" pitchFamily="49" charset="0"/>
              </a:rPr>
              <a:t>Windows Vista, 7, 8, 10 – C:\$Recycle.Bin</a:t>
            </a:r>
          </a:p>
          <a:p>
            <a:pPr lvl="2"/>
            <a:endParaRPr lang="en-US" sz="1900"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sz="1900" b="1" dirty="0">
                <a:solidFill>
                  <a:srgbClr val="000000"/>
                </a:solidFill>
                <a:latin typeface="Courier New" panose="02070309020205020404" pitchFamily="49" charset="0"/>
                <a:cs typeface="Courier New" panose="02070309020205020404" pitchFamily="49" charset="0"/>
              </a:rPr>
              <a:t>Metadata File Contents</a:t>
            </a:r>
          </a:p>
          <a:p>
            <a:pPr marL="1257300" lvl="2" indent="-342900">
              <a:buFont typeface="Courier New" panose="02070309020205020404" pitchFamily="49" charset="0"/>
              <a:buChar char="o"/>
            </a:pPr>
            <a:r>
              <a:rPr lang="en-US" sz="1900" b="1" dirty="0">
                <a:solidFill>
                  <a:srgbClr val="000000"/>
                </a:solidFill>
                <a:latin typeface="Courier New" panose="02070309020205020404" pitchFamily="49" charset="0"/>
                <a:cs typeface="Courier New" panose="02070309020205020404" pitchFamily="49" charset="0"/>
              </a:rPr>
              <a:t>Windows 95, 98, ME – C:\RECYCLED\INFO2</a:t>
            </a:r>
          </a:p>
          <a:p>
            <a:pPr marL="1257300" lvl="2" indent="-342900">
              <a:buFont typeface="Courier New" panose="02070309020205020404" pitchFamily="49" charset="0"/>
              <a:buChar char="o"/>
            </a:pPr>
            <a:r>
              <a:rPr lang="en-US" sz="1900" b="1" dirty="0">
                <a:solidFill>
                  <a:srgbClr val="000000"/>
                </a:solidFill>
                <a:latin typeface="Courier New" panose="02070309020205020404" pitchFamily="49" charset="0"/>
                <a:cs typeface="Courier New" panose="02070309020205020404" pitchFamily="49" charset="0"/>
              </a:rPr>
              <a:t>Windows NT, 2000, XP – C:\RECYCLER\SID*\INFO2</a:t>
            </a:r>
          </a:p>
          <a:p>
            <a:pPr marL="1257300" lvl="2" indent="-342900">
              <a:buFont typeface="Courier New" panose="02070309020205020404" pitchFamily="49" charset="0"/>
              <a:buChar char="o"/>
            </a:pPr>
            <a:r>
              <a:rPr lang="en-US" sz="1900" b="1" dirty="0">
                <a:solidFill>
                  <a:srgbClr val="000000"/>
                </a:solidFill>
                <a:latin typeface="Courier New" panose="02070309020205020404" pitchFamily="49" charset="0"/>
                <a:cs typeface="Courier New" panose="02070309020205020404" pitchFamily="49" charset="0"/>
              </a:rPr>
              <a:t>Windows Vista, 7, 8, 10 – C:\$Recycle.Bin\SID*\$Ixx</a:t>
            </a:r>
          </a:p>
          <a:p>
            <a:pPr marL="800100" lvl="1" indent="-342900">
              <a:buFont typeface="Courier New" panose="02070309020205020404" pitchFamily="49" charset="0"/>
              <a:buChar char="o"/>
            </a:pPr>
            <a:endParaRPr lang="en-US" sz="1900" b="1" dirty="0">
              <a:solidFill>
                <a:srgbClr val="000000"/>
              </a:solidFill>
              <a:latin typeface="Courier New" panose="02070309020205020404" pitchFamily="49" charset="0"/>
              <a:cs typeface="Courier New" panose="02070309020205020404" pitchFamily="49" charset="0"/>
            </a:endParaRPr>
          </a:p>
          <a:p>
            <a:pPr marL="800100" lvl="1" indent="-342900">
              <a:buFont typeface="Courier New" panose="02070309020205020404" pitchFamily="49" charset="0"/>
              <a:buChar char="o"/>
            </a:pPr>
            <a:r>
              <a:rPr lang="en-US" sz="1900" b="1" dirty="0">
                <a:solidFill>
                  <a:srgbClr val="000000"/>
                </a:solidFill>
                <a:latin typeface="Courier New" panose="02070309020205020404" pitchFamily="49" charset="0"/>
                <a:cs typeface="Courier New" panose="02070309020205020404" pitchFamily="49" charset="0"/>
              </a:rPr>
              <a:t>Deleted File Contents</a:t>
            </a:r>
          </a:p>
          <a:p>
            <a:pPr marL="1257300" lvl="2" indent="-342900">
              <a:buFont typeface="Courier New" panose="02070309020205020404" pitchFamily="49" charset="0"/>
              <a:buChar char="o"/>
            </a:pPr>
            <a:r>
              <a:rPr lang="en-US" sz="1900" b="1" dirty="0">
                <a:solidFill>
                  <a:srgbClr val="000000"/>
                </a:solidFill>
                <a:latin typeface="Courier New" panose="02070309020205020404" pitchFamily="49" charset="0"/>
                <a:cs typeface="Courier New" panose="02070309020205020404" pitchFamily="49" charset="0"/>
              </a:rPr>
              <a:t>Windows Vista, 7, 8, 10 – C:\$Recycle.Bin\SID*\$Rxx</a:t>
            </a:r>
          </a:p>
        </p:txBody>
      </p:sp>
      <p:pic>
        <p:nvPicPr>
          <p:cNvPr id="13" name="Picture 12">
            <a:extLst>
              <a:ext uri="{FF2B5EF4-FFF2-40B4-BE49-F238E27FC236}">
                <a16:creationId xmlns:a16="http://schemas.microsoft.com/office/drawing/2014/main" id="{99D21BE8-91BA-4060-BA65-14555151FAEA}"/>
              </a:ext>
            </a:extLst>
          </p:cNvPr>
          <p:cNvPicPr>
            <a:picLocks noChangeAspect="1"/>
          </p:cNvPicPr>
          <p:nvPr/>
        </p:nvPicPr>
        <p:blipFill rotWithShape="1">
          <a:blip r:embed="rId2"/>
          <a:srcRect b="73346"/>
          <a:stretch/>
        </p:blipFill>
        <p:spPr>
          <a:xfrm>
            <a:off x="1385264" y="5078896"/>
            <a:ext cx="6373472" cy="1411356"/>
          </a:xfrm>
          <a:prstGeom prst="rect">
            <a:avLst/>
          </a:prstGeom>
        </p:spPr>
      </p:pic>
    </p:spTree>
    <p:extLst>
      <p:ext uri="{BB962C8B-B14F-4D97-AF65-F5344CB8AC3E}">
        <p14:creationId xmlns:p14="http://schemas.microsoft.com/office/powerpoint/2010/main" val="51761658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87918"/>
            <a:ext cx="8140148" cy="383424"/>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Recycle Bin Artifact Recovery</a:t>
            </a:r>
            <a:endParaRPr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82B572BB-1029-4E30-B7C9-1D200FAEB91D}"/>
              </a:ext>
            </a:extLst>
          </p:cNvPr>
          <p:cNvSpPr/>
          <p:nvPr/>
        </p:nvSpPr>
        <p:spPr>
          <a:xfrm>
            <a:off x="272661" y="891256"/>
            <a:ext cx="8871339" cy="1705126"/>
          </a:xfrm>
          <a:prstGeom prst="rect">
            <a:avLst/>
          </a:prstGeom>
          <a:noFill/>
          <a:ln>
            <a:noFill/>
          </a:ln>
        </p:spPr>
        <p:txBody>
          <a:bodyPr lIns="90000" tIns="45000" rIns="90000" bIns="45000"/>
          <a:lstStyle/>
          <a:p>
            <a:pPr>
              <a:lnSpc>
                <a:spcPct val="100000"/>
              </a:lnSpc>
              <a:buFont typeface="Wingdings" charset="2"/>
              <a:buChar char=""/>
            </a:pPr>
            <a:r>
              <a:rPr lang="en-US" sz="1900" b="1" dirty="0">
                <a:solidFill>
                  <a:srgbClr val="000000"/>
                </a:solidFill>
                <a:latin typeface="Courier New" panose="02070309020205020404" pitchFamily="49" charset="0"/>
                <a:cs typeface="Courier New" panose="02070309020205020404" pitchFamily="49" charset="0"/>
              </a:rPr>
              <a:t> Metadata File Contents</a:t>
            </a:r>
          </a:p>
          <a:p>
            <a:pPr marL="800100" lvl="1" indent="-342900">
              <a:buFont typeface="Wingdings" panose="05000000000000000000" pitchFamily="2" charset="2"/>
              <a:buChar char="ü"/>
            </a:pPr>
            <a:r>
              <a:rPr lang="en-US" sz="1900" b="1" dirty="0">
                <a:solidFill>
                  <a:srgbClr val="000000"/>
                </a:solidFill>
                <a:latin typeface="Courier New" panose="02070309020205020404" pitchFamily="49" charset="0"/>
                <a:cs typeface="Courier New" panose="02070309020205020404" pitchFamily="49" charset="0"/>
              </a:rPr>
              <a:t>Windows Vista, 7, 8, 10 – C:\$Recycle.Bin\SID*\$Ixx</a:t>
            </a:r>
          </a:p>
          <a:p>
            <a:pPr marL="800100" lvl="1" indent="-342900">
              <a:buFont typeface="Courier New" panose="02070309020205020404" pitchFamily="49" charset="0"/>
              <a:buChar char="o"/>
            </a:pPr>
            <a:endParaRPr lang="en-US" sz="1900"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r>
              <a:rPr lang="en-US" sz="1900" b="1" dirty="0">
                <a:solidFill>
                  <a:srgbClr val="000000"/>
                </a:solidFill>
                <a:latin typeface="Courier New" panose="02070309020205020404" pitchFamily="49" charset="0"/>
                <a:cs typeface="Courier New" panose="02070309020205020404" pitchFamily="49" charset="0"/>
              </a:rPr>
              <a:t>Deleted File Contents</a:t>
            </a:r>
          </a:p>
          <a:p>
            <a:pPr marL="800100" lvl="1" indent="-342900">
              <a:buFont typeface="Wingdings" panose="05000000000000000000" pitchFamily="2" charset="2"/>
              <a:buChar char="ü"/>
            </a:pPr>
            <a:r>
              <a:rPr lang="en-US" sz="1900" b="1" dirty="0">
                <a:solidFill>
                  <a:srgbClr val="000000"/>
                </a:solidFill>
                <a:latin typeface="Courier New" panose="02070309020205020404" pitchFamily="49" charset="0"/>
                <a:cs typeface="Courier New" panose="02070309020205020404" pitchFamily="49" charset="0"/>
              </a:rPr>
              <a:t>Windows Vista, 7, 8, 10 – C:\$Recycle.Bin\SID*\$Rxx</a:t>
            </a:r>
          </a:p>
        </p:txBody>
      </p:sp>
      <p:pic>
        <p:nvPicPr>
          <p:cNvPr id="9" name="Picture 8">
            <a:extLst>
              <a:ext uri="{FF2B5EF4-FFF2-40B4-BE49-F238E27FC236}">
                <a16:creationId xmlns:a16="http://schemas.microsoft.com/office/drawing/2014/main" id="{1F304417-C88B-4377-9F2C-E92024627391}"/>
              </a:ext>
            </a:extLst>
          </p:cNvPr>
          <p:cNvPicPr>
            <a:picLocks noChangeAspect="1"/>
          </p:cNvPicPr>
          <p:nvPr/>
        </p:nvPicPr>
        <p:blipFill>
          <a:blip r:embed="rId2"/>
          <a:stretch>
            <a:fillRect/>
          </a:stretch>
        </p:blipFill>
        <p:spPr>
          <a:xfrm>
            <a:off x="336414" y="2849532"/>
            <a:ext cx="6861032" cy="2702299"/>
          </a:xfrm>
          <a:prstGeom prst="rect">
            <a:avLst/>
          </a:prstGeom>
        </p:spPr>
      </p:pic>
      <p:sp>
        <p:nvSpPr>
          <p:cNvPr id="14" name="TextBox 13">
            <a:extLst>
              <a:ext uri="{FF2B5EF4-FFF2-40B4-BE49-F238E27FC236}">
                <a16:creationId xmlns:a16="http://schemas.microsoft.com/office/drawing/2014/main" id="{2A4D6D2B-08CD-4F9F-B1DF-2E8248CB9E84}"/>
              </a:ext>
            </a:extLst>
          </p:cNvPr>
          <p:cNvSpPr txBox="1"/>
          <p:nvPr/>
        </p:nvSpPr>
        <p:spPr>
          <a:xfrm>
            <a:off x="7694402" y="4918381"/>
            <a:ext cx="721672" cy="307777"/>
          </a:xfrm>
          <a:prstGeom prst="rect">
            <a:avLst/>
          </a:prstGeom>
          <a:noFill/>
        </p:spPr>
        <p:txBody>
          <a:bodyPr wrap="none" rtlCol="0">
            <a:spAutoFit/>
          </a:bodyPr>
          <a:lstStyle/>
          <a:p>
            <a:r>
              <a:rPr lang="en-US" sz="1400" b="1" dirty="0">
                <a:solidFill>
                  <a:srgbClr val="FF0000"/>
                </a:solidFill>
                <a:latin typeface="Courier New" panose="02070309020205020404" pitchFamily="49" charset="0"/>
                <a:cs typeface="Courier New" panose="02070309020205020404" pitchFamily="49" charset="0"/>
              </a:rPr>
              <a:t>Admin</a:t>
            </a:r>
          </a:p>
        </p:txBody>
      </p:sp>
      <p:sp>
        <p:nvSpPr>
          <p:cNvPr id="16" name="TextBox 15">
            <a:extLst>
              <a:ext uri="{FF2B5EF4-FFF2-40B4-BE49-F238E27FC236}">
                <a16:creationId xmlns:a16="http://schemas.microsoft.com/office/drawing/2014/main" id="{789D4A19-C5B9-4E75-B385-5F953F1EC898}"/>
              </a:ext>
            </a:extLst>
          </p:cNvPr>
          <p:cNvSpPr txBox="1"/>
          <p:nvPr/>
        </p:nvSpPr>
        <p:spPr>
          <a:xfrm>
            <a:off x="7670520" y="4721423"/>
            <a:ext cx="1473480" cy="307777"/>
          </a:xfrm>
          <a:prstGeom prst="rect">
            <a:avLst/>
          </a:prstGeom>
          <a:noFill/>
        </p:spPr>
        <p:txBody>
          <a:bodyPr wrap="none" rtlCol="0">
            <a:spAutoFit/>
          </a:bodyPr>
          <a:lstStyle/>
          <a:p>
            <a:r>
              <a:rPr lang="en-US" sz="1400" b="1" dirty="0">
                <a:solidFill>
                  <a:srgbClr val="FF0000"/>
                </a:solidFill>
                <a:latin typeface="Courier New" panose="02070309020205020404" pitchFamily="49" charset="0"/>
                <a:cs typeface="Courier New" panose="02070309020205020404" pitchFamily="49" charset="0"/>
              </a:rPr>
              <a:t>Current User</a:t>
            </a:r>
          </a:p>
        </p:txBody>
      </p:sp>
      <p:cxnSp>
        <p:nvCxnSpPr>
          <p:cNvPr id="17" name="Straight Arrow Connector 16">
            <a:extLst>
              <a:ext uri="{FF2B5EF4-FFF2-40B4-BE49-F238E27FC236}">
                <a16:creationId xmlns:a16="http://schemas.microsoft.com/office/drawing/2014/main" id="{4C5CF42F-0236-4C84-8275-4C35ACEF62B8}"/>
              </a:ext>
            </a:extLst>
          </p:cNvPr>
          <p:cNvCxnSpPr/>
          <p:nvPr/>
        </p:nvCxnSpPr>
        <p:spPr>
          <a:xfrm flipH="1">
            <a:off x="7173564" y="4875312"/>
            <a:ext cx="496956"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51A750-88A7-44C8-BBFA-E7E23138BA1B}"/>
              </a:ext>
            </a:extLst>
          </p:cNvPr>
          <p:cNvCxnSpPr/>
          <p:nvPr/>
        </p:nvCxnSpPr>
        <p:spPr>
          <a:xfrm flipH="1">
            <a:off x="7167629" y="5072270"/>
            <a:ext cx="496956"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724071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87918"/>
            <a:ext cx="8140148" cy="383424"/>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Recycle Bin User Ownership</a:t>
            </a:r>
            <a:endParaRPr dirty="0">
              <a:latin typeface="Courier New" panose="02070309020205020404" pitchFamily="49" charset="0"/>
              <a:cs typeface="Courier New" panose="02070309020205020404" pitchFamily="49" charset="0"/>
            </a:endParaRPr>
          </a:p>
        </p:txBody>
      </p:sp>
      <p:pic>
        <p:nvPicPr>
          <p:cNvPr id="2" name="Picture 1">
            <a:extLst>
              <a:ext uri="{FF2B5EF4-FFF2-40B4-BE49-F238E27FC236}">
                <a16:creationId xmlns:a16="http://schemas.microsoft.com/office/drawing/2014/main" id="{34AEEE77-7764-4675-AEAD-8C49FF952796}"/>
              </a:ext>
            </a:extLst>
          </p:cNvPr>
          <p:cNvPicPr>
            <a:picLocks noChangeAspect="1"/>
          </p:cNvPicPr>
          <p:nvPr/>
        </p:nvPicPr>
        <p:blipFill rotWithShape="1">
          <a:blip r:embed="rId2"/>
          <a:srcRect t="-387" r="1330" b="69735"/>
          <a:stretch/>
        </p:blipFill>
        <p:spPr>
          <a:xfrm>
            <a:off x="1640215" y="1619437"/>
            <a:ext cx="5863571" cy="1472274"/>
          </a:xfrm>
          <a:prstGeom prst="rect">
            <a:avLst/>
          </a:prstGeom>
        </p:spPr>
      </p:pic>
      <p:sp>
        <p:nvSpPr>
          <p:cNvPr id="10" name="CustomShape 1">
            <a:extLst>
              <a:ext uri="{FF2B5EF4-FFF2-40B4-BE49-F238E27FC236}">
                <a16:creationId xmlns:a16="http://schemas.microsoft.com/office/drawing/2014/main" id="{F1ED73AB-B27E-43F4-90CD-4464DF35C842}"/>
              </a:ext>
            </a:extLst>
          </p:cNvPr>
          <p:cNvSpPr/>
          <p:nvPr/>
        </p:nvSpPr>
        <p:spPr>
          <a:xfrm>
            <a:off x="136330" y="891256"/>
            <a:ext cx="8871339" cy="2696770"/>
          </a:xfrm>
          <a:prstGeom prst="rect">
            <a:avLst/>
          </a:prstGeom>
          <a:noFill/>
          <a:ln>
            <a:noFill/>
          </a:ln>
        </p:spPr>
        <p:txBody>
          <a:bodyPr lIns="90000" tIns="45000" rIns="90000" bIns="45000"/>
          <a:lstStyle/>
          <a:p>
            <a:pPr>
              <a:lnSpc>
                <a:spcPct val="100000"/>
              </a:lnSpc>
              <a:buFont typeface="Wingdings" charset="2"/>
              <a:buChar char=""/>
            </a:pPr>
            <a:r>
              <a:rPr lang="en-US" sz="1900" b="1" dirty="0">
                <a:solidFill>
                  <a:srgbClr val="000000"/>
                </a:solidFill>
                <a:latin typeface="Courier New" panose="02070309020205020404" pitchFamily="49" charset="0"/>
                <a:cs typeface="Courier New" panose="02070309020205020404" pitchFamily="49" charset="0"/>
              </a:rPr>
              <a:t> Identification of user account and associated security identifier</a:t>
            </a:r>
          </a:p>
          <a:p>
            <a:pPr>
              <a:lnSpc>
                <a:spcPct val="100000"/>
              </a:lnSpc>
            </a:pPr>
            <a:endParaRPr lang="en-US" sz="1900" b="1" dirty="0">
              <a:solidFill>
                <a:srgbClr val="000000"/>
              </a:solidFill>
              <a:latin typeface="Courier New" panose="02070309020205020404" pitchFamily="49" charset="0"/>
              <a:cs typeface="Courier New" panose="02070309020205020404" pitchFamily="49" charset="0"/>
            </a:endParaRPr>
          </a:p>
          <a:p>
            <a:pPr>
              <a:lnSpc>
                <a:spcPct val="100000"/>
              </a:lnSpc>
            </a:pPr>
            <a:endParaRPr lang="en-US" sz="1900" b="1" dirty="0">
              <a:solidFill>
                <a:srgbClr val="000000"/>
              </a:solidFill>
              <a:latin typeface="Courier New" panose="02070309020205020404" pitchFamily="49" charset="0"/>
              <a:cs typeface="Courier New" panose="02070309020205020404" pitchFamily="49" charset="0"/>
            </a:endParaRPr>
          </a:p>
          <a:p>
            <a:pPr>
              <a:lnSpc>
                <a:spcPct val="100000"/>
              </a:lnSpc>
            </a:pPr>
            <a:endParaRPr lang="en-US" sz="1900" b="1" dirty="0">
              <a:solidFill>
                <a:srgbClr val="000000"/>
              </a:solidFill>
              <a:latin typeface="Courier New" panose="02070309020205020404" pitchFamily="49" charset="0"/>
              <a:cs typeface="Courier New" panose="02070309020205020404" pitchFamily="49" charset="0"/>
            </a:endParaRPr>
          </a:p>
          <a:p>
            <a:pPr>
              <a:lnSpc>
                <a:spcPct val="100000"/>
              </a:lnSpc>
            </a:pPr>
            <a:endParaRPr lang="en-US" sz="1900" b="1" dirty="0">
              <a:solidFill>
                <a:srgbClr val="000000"/>
              </a:solidFill>
              <a:latin typeface="Courier New" panose="02070309020205020404" pitchFamily="49" charset="0"/>
              <a:cs typeface="Courier New" panose="02070309020205020404" pitchFamily="49" charset="0"/>
            </a:endParaRPr>
          </a:p>
          <a:p>
            <a:pPr>
              <a:lnSpc>
                <a:spcPct val="100000"/>
              </a:lnSpc>
            </a:pPr>
            <a:endParaRPr lang="en-US" sz="1900" b="1" dirty="0">
              <a:solidFill>
                <a:srgbClr val="000000"/>
              </a:solidFill>
              <a:latin typeface="Courier New" panose="02070309020205020404" pitchFamily="49" charset="0"/>
              <a:cs typeface="Courier New" panose="02070309020205020404" pitchFamily="49" charset="0"/>
            </a:endParaRPr>
          </a:p>
          <a:p>
            <a:pPr>
              <a:lnSpc>
                <a:spcPct val="100000"/>
              </a:lnSpc>
            </a:pPr>
            <a:endParaRPr lang="en-US" sz="19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1900" b="1" dirty="0">
                <a:solidFill>
                  <a:srgbClr val="000000"/>
                </a:solidFill>
                <a:latin typeface="Courier New" panose="02070309020205020404" pitchFamily="49" charset="0"/>
                <a:cs typeface="Courier New" panose="02070309020205020404" pitchFamily="49" charset="0"/>
              </a:rPr>
              <a:t> Demonstration of user account access</a:t>
            </a:r>
          </a:p>
        </p:txBody>
      </p:sp>
      <p:pic>
        <p:nvPicPr>
          <p:cNvPr id="11" name="Picture 10">
            <a:extLst>
              <a:ext uri="{FF2B5EF4-FFF2-40B4-BE49-F238E27FC236}">
                <a16:creationId xmlns:a16="http://schemas.microsoft.com/office/drawing/2014/main" id="{E35E613E-559E-4174-9525-01959898B4E3}"/>
              </a:ext>
            </a:extLst>
          </p:cNvPr>
          <p:cNvPicPr>
            <a:picLocks noChangeAspect="1"/>
          </p:cNvPicPr>
          <p:nvPr/>
        </p:nvPicPr>
        <p:blipFill rotWithShape="1">
          <a:blip r:embed="rId2"/>
          <a:srcRect t="35747"/>
          <a:stretch/>
        </p:blipFill>
        <p:spPr>
          <a:xfrm>
            <a:off x="1830715" y="3728583"/>
            <a:ext cx="5482570" cy="2847275"/>
          </a:xfrm>
          <a:prstGeom prst="rect">
            <a:avLst/>
          </a:prstGeom>
        </p:spPr>
      </p:pic>
    </p:spTree>
    <p:extLst>
      <p:ext uri="{BB962C8B-B14F-4D97-AF65-F5344CB8AC3E}">
        <p14:creationId xmlns:p14="http://schemas.microsoft.com/office/powerpoint/2010/main" val="15420854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87918"/>
            <a:ext cx="8140148" cy="383424"/>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Recycle Bin Artifact Recovery</a:t>
            </a:r>
            <a:endParaRPr dirty="0">
              <a:latin typeface="Courier New" panose="02070309020205020404" pitchFamily="49" charset="0"/>
              <a:cs typeface="Courier New" panose="02070309020205020404" pitchFamily="49" charset="0"/>
            </a:endParaRPr>
          </a:p>
        </p:txBody>
      </p:sp>
      <p:sp>
        <p:nvSpPr>
          <p:cNvPr id="10" name="CustomShape 1">
            <a:extLst>
              <a:ext uri="{FF2B5EF4-FFF2-40B4-BE49-F238E27FC236}">
                <a16:creationId xmlns:a16="http://schemas.microsoft.com/office/drawing/2014/main" id="{F1ED73AB-B27E-43F4-90CD-4464DF35C842}"/>
              </a:ext>
            </a:extLst>
          </p:cNvPr>
          <p:cNvSpPr/>
          <p:nvPr/>
        </p:nvSpPr>
        <p:spPr>
          <a:xfrm>
            <a:off x="136330" y="891256"/>
            <a:ext cx="8871339" cy="738761"/>
          </a:xfrm>
          <a:prstGeom prst="rect">
            <a:avLst/>
          </a:prstGeom>
          <a:noFill/>
          <a:ln>
            <a:noFill/>
          </a:ln>
        </p:spPr>
        <p:txBody>
          <a:bodyPr lIns="90000" tIns="45000" rIns="90000" bIns="45000"/>
          <a:lstStyle/>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$I represents metadata for the deleted file</a:t>
            </a:r>
          </a:p>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$R represents the actual data of the deleted file</a:t>
            </a:r>
          </a:p>
        </p:txBody>
      </p:sp>
      <p:pic>
        <p:nvPicPr>
          <p:cNvPr id="3" name="Picture 2">
            <a:extLst>
              <a:ext uri="{FF2B5EF4-FFF2-40B4-BE49-F238E27FC236}">
                <a16:creationId xmlns:a16="http://schemas.microsoft.com/office/drawing/2014/main" id="{CDBEC167-93D6-411D-BE4D-D3F2EA8F62B1}"/>
              </a:ext>
            </a:extLst>
          </p:cNvPr>
          <p:cNvPicPr>
            <a:picLocks noChangeAspect="1"/>
          </p:cNvPicPr>
          <p:nvPr/>
        </p:nvPicPr>
        <p:blipFill>
          <a:blip r:embed="rId2"/>
          <a:stretch>
            <a:fillRect/>
          </a:stretch>
        </p:blipFill>
        <p:spPr>
          <a:xfrm>
            <a:off x="1276349" y="2323478"/>
            <a:ext cx="6591300" cy="2867025"/>
          </a:xfrm>
          <a:prstGeom prst="rect">
            <a:avLst/>
          </a:prstGeom>
        </p:spPr>
      </p:pic>
      <p:sp>
        <p:nvSpPr>
          <p:cNvPr id="6" name="TextBox 5">
            <a:extLst>
              <a:ext uri="{FF2B5EF4-FFF2-40B4-BE49-F238E27FC236}">
                <a16:creationId xmlns:a16="http://schemas.microsoft.com/office/drawing/2014/main" id="{AFF6A21C-E435-47B7-9121-C9C475B4E965}"/>
              </a:ext>
            </a:extLst>
          </p:cNvPr>
          <p:cNvSpPr txBox="1"/>
          <p:nvPr/>
        </p:nvSpPr>
        <p:spPr>
          <a:xfrm>
            <a:off x="6253228" y="3984101"/>
            <a:ext cx="1043876" cy="307777"/>
          </a:xfrm>
          <a:prstGeom prst="rect">
            <a:avLst/>
          </a:prstGeom>
          <a:noFill/>
        </p:spPr>
        <p:txBody>
          <a:bodyPr wrap="none" rtlCol="0">
            <a:spAutoFit/>
          </a:bodyPr>
          <a:lstStyle/>
          <a:p>
            <a:r>
              <a:rPr lang="en-US" sz="1400" b="1" dirty="0">
                <a:solidFill>
                  <a:srgbClr val="FF0000"/>
                </a:solidFill>
                <a:latin typeface="Courier New" panose="02070309020205020404" pitchFamily="49" charset="0"/>
                <a:cs typeface="Courier New" panose="02070309020205020404" pitchFamily="49" charset="0"/>
              </a:rPr>
              <a:t>Metadata</a:t>
            </a:r>
          </a:p>
        </p:txBody>
      </p:sp>
      <p:sp>
        <p:nvSpPr>
          <p:cNvPr id="7" name="TextBox 6">
            <a:extLst>
              <a:ext uri="{FF2B5EF4-FFF2-40B4-BE49-F238E27FC236}">
                <a16:creationId xmlns:a16="http://schemas.microsoft.com/office/drawing/2014/main" id="{6084112A-43A9-4C44-936E-7DB5C29F5F47}"/>
              </a:ext>
            </a:extLst>
          </p:cNvPr>
          <p:cNvSpPr txBox="1"/>
          <p:nvPr/>
        </p:nvSpPr>
        <p:spPr>
          <a:xfrm>
            <a:off x="6259163" y="3777204"/>
            <a:ext cx="1043876" cy="307777"/>
          </a:xfrm>
          <a:prstGeom prst="rect">
            <a:avLst/>
          </a:prstGeom>
          <a:noFill/>
        </p:spPr>
        <p:txBody>
          <a:bodyPr wrap="none" rtlCol="0">
            <a:spAutoFit/>
          </a:bodyPr>
          <a:lstStyle/>
          <a:p>
            <a:r>
              <a:rPr lang="en-US" sz="1400" b="1" dirty="0">
                <a:solidFill>
                  <a:srgbClr val="FF0000"/>
                </a:solidFill>
                <a:latin typeface="Courier New" panose="02070309020205020404" pitchFamily="49" charset="0"/>
                <a:cs typeface="Courier New" panose="02070309020205020404" pitchFamily="49" charset="0"/>
              </a:rPr>
              <a:t>Metadata</a:t>
            </a:r>
          </a:p>
        </p:txBody>
      </p:sp>
      <p:cxnSp>
        <p:nvCxnSpPr>
          <p:cNvPr id="8" name="Straight Arrow Connector 7">
            <a:extLst>
              <a:ext uri="{FF2B5EF4-FFF2-40B4-BE49-F238E27FC236}">
                <a16:creationId xmlns:a16="http://schemas.microsoft.com/office/drawing/2014/main" id="{667587C8-E4EC-493B-8D2B-3B37E70ADA4A}"/>
              </a:ext>
            </a:extLst>
          </p:cNvPr>
          <p:cNvCxnSpPr/>
          <p:nvPr/>
        </p:nvCxnSpPr>
        <p:spPr>
          <a:xfrm flipH="1">
            <a:off x="5762207" y="3931093"/>
            <a:ext cx="496956"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485FC62-86B4-49A6-B15A-8224CCF2491E}"/>
              </a:ext>
            </a:extLst>
          </p:cNvPr>
          <p:cNvCxnSpPr/>
          <p:nvPr/>
        </p:nvCxnSpPr>
        <p:spPr>
          <a:xfrm flipH="1">
            <a:off x="5756272" y="4128051"/>
            <a:ext cx="496956"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C880CC6-9576-49A1-ADC2-938710DC745D}"/>
              </a:ext>
            </a:extLst>
          </p:cNvPr>
          <p:cNvSpPr txBox="1"/>
          <p:nvPr/>
        </p:nvSpPr>
        <p:spPr>
          <a:xfrm>
            <a:off x="6253228" y="4378019"/>
            <a:ext cx="1151277" cy="307777"/>
          </a:xfrm>
          <a:prstGeom prst="rect">
            <a:avLst/>
          </a:prstGeom>
          <a:noFill/>
        </p:spPr>
        <p:txBody>
          <a:bodyPr wrap="none" rtlCol="0">
            <a:spAutoFit/>
          </a:bodyPr>
          <a:lstStyle/>
          <a:p>
            <a:r>
              <a:rPr lang="en-US" sz="1400" b="1" dirty="0">
                <a:solidFill>
                  <a:srgbClr val="FF0000"/>
                </a:solidFill>
                <a:latin typeface="Courier New" panose="02070309020205020404" pitchFamily="49" charset="0"/>
                <a:cs typeface="Courier New" panose="02070309020205020404" pitchFamily="49" charset="0"/>
              </a:rPr>
              <a:t>File Data</a:t>
            </a:r>
          </a:p>
        </p:txBody>
      </p:sp>
      <p:sp>
        <p:nvSpPr>
          <p:cNvPr id="12" name="TextBox 11">
            <a:extLst>
              <a:ext uri="{FF2B5EF4-FFF2-40B4-BE49-F238E27FC236}">
                <a16:creationId xmlns:a16="http://schemas.microsoft.com/office/drawing/2014/main" id="{5087F1BD-DE36-4DAD-9EA2-9C39263F8EF4}"/>
              </a:ext>
            </a:extLst>
          </p:cNvPr>
          <p:cNvSpPr txBox="1"/>
          <p:nvPr/>
        </p:nvSpPr>
        <p:spPr>
          <a:xfrm>
            <a:off x="6259163" y="4171122"/>
            <a:ext cx="1151277" cy="307777"/>
          </a:xfrm>
          <a:prstGeom prst="rect">
            <a:avLst/>
          </a:prstGeom>
          <a:noFill/>
        </p:spPr>
        <p:txBody>
          <a:bodyPr wrap="none" rtlCol="0">
            <a:spAutoFit/>
          </a:bodyPr>
          <a:lstStyle/>
          <a:p>
            <a:r>
              <a:rPr lang="en-US" sz="1400" b="1" dirty="0">
                <a:solidFill>
                  <a:srgbClr val="FF0000"/>
                </a:solidFill>
                <a:latin typeface="Courier New" panose="02070309020205020404" pitchFamily="49" charset="0"/>
                <a:cs typeface="Courier New" panose="02070309020205020404" pitchFamily="49" charset="0"/>
              </a:rPr>
              <a:t>File Data</a:t>
            </a:r>
          </a:p>
        </p:txBody>
      </p:sp>
      <p:cxnSp>
        <p:nvCxnSpPr>
          <p:cNvPr id="13" name="Straight Arrow Connector 12">
            <a:extLst>
              <a:ext uri="{FF2B5EF4-FFF2-40B4-BE49-F238E27FC236}">
                <a16:creationId xmlns:a16="http://schemas.microsoft.com/office/drawing/2014/main" id="{30ECF7AB-D5C9-4981-804A-A879A4F327C4}"/>
              </a:ext>
            </a:extLst>
          </p:cNvPr>
          <p:cNvCxnSpPr/>
          <p:nvPr/>
        </p:nvCxnSpPr>
        <p:spPr>
          <a:xfrm flipH="1">
            <a:off x="5762207" y="4325011"/>
            <a:ext cx="496956"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3251321-AA83-4BF6-A769-B774880B56CB}"/>
              </a:ext>
            </a:extLst>
          </p:cNvPr>
          <p:cNvCxnSpPr/>
          <p:nvPr/>
        </p:nvCxnSpPr>
        <p:spPr>
          <a:xfrm flipH="1">
            <a:off x="5756272" y="4521969"/>
            <a:ext cx="496956"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147799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87918"/>
            <a:ext cx="8140148" cy="383424"/>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Artifacts – Prefetch Files</a:t>
            </a:r>
            <a:endParaRPr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82B572BB-1029-4E30-B7C9-1D200FAEB91D}"/>
              </a:ext>
            </a:extLst>
          </p:cNvPr>
          <p:cNvSpPr/>
          <p:nvPr/>
        </p:nvSpPr>
        <p:spPr>
          <a:xfrm>
            <a:off x="103695" y="650448"/>
            <a:ext cx="8871339" cy="6119634"/>
          </a:xfrm>
          <a:prstGeom prst="rect">
            <a:avLst/>
          </a:prstGeom>
          <a:noFill/>
          <a:ln>
            <a:noFill/>
          </a:ln>
        </p:spPr>
        <p:txBody>
          <a:bodyPr lIns="90000" tIns="45000" rIns="90000" bIns="45000"/>
          <a:lstStyle/>
          <a:p>
            <a:pPr>
              <a:lnSpc>
                <a:spcPct val="100000"/>
              </a:lnSpc>
              <a:buFont typeface="Wingdings" charset="2"/>
              <a:buChar char=""/>
            </a:pPr>
            <a:r>
              <a:rPr lang="en-US" sz="1900" b="1" dirty="0">
                <a:solidFill>
                  <a:srgbClr val="000000"/>
                </a:solidFill>
                <a:latin typeface="Courier New" panose="02070309020205020404" pitchFamily="49" charset="0"/>
                <a:cs typeface="Courier New" panose="02070309020205020404" pitchFamily="49" charset="0"/>
              </a:rPr>
              <a:t> Prefetch is a term used for caching of important files and libraries</a:t>
            </a:r>
          </a:p>
          <a:p>
            <a:pPr>
              <a:lnSpc>
                <a:spcPct val="100000"/>
              </a:lnSpc>
              <a:buFont typeface="Wingdings" charset="2"/>
              <a:buChar char=""/>
            </a:pPr>
            <a:endParaRPr lang="en-US" sz="19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1900" b="1" dirty="0">
                <a:solidFill>
                  <a:srgbClr val="000000"/>
                </a:solidFill>
                <a:latin typeface="Courier New" panose="02070309020205020404" pitchFamily="49" charset="0"/>
                <a:cs typeface="Courier New" panose="02070309020205020404" pitchFamily="49" charset="0"/>
              </a:rPr>
              <a:t> There are two types of prefetch within Windows:</a:t>
            </a:r>
          </a:p>
          <a:p>
            <a:pPr marL="800100" lvl="1" indent="-342900">
              <a:buFont typeface="Wingdings" panose="05000000000000000000" pitchFamily="2" charset="2"/>
              <a:buChar char="ü"/>
            </a:pPr>
            <a:r>
              <a:rPr lang="en-US" sz="1900" b="1" dirty="0">
                <a:solidFill>
                  <a:srgbClr val="000000"/>
                </a:solidFill>
                <a:latin typeface="Courier New" panose="02070309020205020404" pitchFamily="49" charset="0"/>
                <a:cs typeface="Courier New" panose="02070309020205020404" pitchFamily="49" charset="0"/>
              </a:rPr>
              <a:t>Boot Prefetch</a:t>
            </a:r>
          </a:p>
          <a:p>
            <a:pPr marL="1257300" lvl="2" indent="-342900">
              <a:buFont typeface="Courier New" panose="02070309020205020404" pitchFamily="49" charset="0"/>
              <a:buChar char="o"/>
            </a:pPr>
            <a:r>
              <a:rPr lang="en-US" sz="1900" b="1" dirty="0">
                <a:solidFill>
                  <a:srgbClr val="000000"/>
                </a:solidFill>
                <a:latin typeface="Courier New" panose="02070309020205020404" pitchFamily="49" charset="0"/>
                <a:cs typeface="Courier New" panose="02070309020205020404" pitchFamily="49" charset="0"/>
              </a:rPr>
              <a:t>All versions of Windows</a:t>
            </a:r>
          </a:p>
          <a:p>
            <a:pPr marL="800100" lvl="1" indent="-342900">
              <a:buFont typeface="Wingdings" panose="05000000000000000000" pitchFamily="2" charset="2"/>
              <a:buChar char="ü"/>
            </a:pPr>
            <a:r>
              <a:rPr lang="en-US" sz="1900" b="1" dirty="0">
                <a:solidFill>
                  <a:srgbClr val="000000"/>
                </a:solidFill>
                <a:latin typeface="Courier New" panose="02070309020205020404" pitchFamily="49" charset="0"/>
                <a:cs typeface="Courier New" panose="02070309020205020404" pitchFamily="49" charset="0"/>
              </a:rPr>
              <a:t>Application Prefetch</a:t>
            </a:r>
          </a:p>
          <a:p>
            <a:pPr marL="1257300" lvl="2" indent="-342900">
              <a:buFont typeface="Courier New" panose="02070309020205020404" pitchFamily="49" charset="0"/>
              <a:buChar char="o"/>
            </a:pPr>
            <a:r>
              <a:rPr lang="en-US" sz="1900" b="1" dirty="0">
                <a:solidFill>
                  <a:srgbClr val="000000"/>
                </a:solidFill>
                <a:latin typeface="Courier New" panose="02070309020205020404" pitchFamily="49" charset="0"/>
                <a:cs typeface="Courier New" panose="02070309020205020404" pitchFamily="49" charset="0"/>
              </a:rPr>
              <a:t>Windows XP, Vista, 7, 8, 10</a:t>
            </a:r>
          </a:p>
          <a:p>
            <a:pPr marL="1257300" lvl="2" indent="-342900">
              <a:buFont typeface="Courier New" panose="02070309020205020404" pitchFamily="49" charset="0"/>
              <a:buChar char="o"/>
            </a:pPr>
            <a:r>
              <a:rPr lang="en-US" sz="1900" b="1" dirty="0">
                <a:solidFill>
                  <a:srgbClr val="000000"/>
                </a:solidFill>
                <a:latin typeface="Courier New" panose="02070309020205020404" pitchFamily="49" charset="0"/>
                <a:cs typeface="Courier New" panose="02070309020205020404" pitchFamily="49" charset="0"/>
              </a:rPr>
              <a:t>Turned off by default on Windows Server versions</a:t>
            </a:r>
          </a:p>
          <a:p>
            <a:endParaRPr lang="en-US" sz="1900"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r>
              <a:rPr lang="en-US" sz="1900" b="1" dirty="0">
                <a:solidFill>
                  <a:srgbClr val="000000"/>
                </a:solidFill>
                <a:latin typeface="Courier New" panose="02070309020205020404" pitchFamily="49" charset="0"/>
                <a:cs typeface="Courier New" panose="02070309020205020404" pitchFamily="49" charset="0"/>
              </a:rPr>
              <a:t>Prefetch files can aid in identifying:</a:t>
            </a:r>
          </a:p>
          <a:p>
            <a:pPr marL="800100" lvl="1" indent="-342900">
              <a:buFont typeface="Wingdings" panose="05000000000000000000" pitchFamily="2" charset="2"/>
              <a:buChar char="ü"/>
            </a:pPr>
            <a:r>
              <a:rPr lang="en-US" sz="1900" b="1" dirty="0">
                <a:solidFill>
                  <a:srgbClr val="000000"/>
                </a:solidFill>
                <a:latin typeface="Courier New" panose="02070309020205020404" pitchFamily="49" charset="0"/>
                <a:cs typeface="Courier New" panose="02070309020205020404" pitchFamily="49" charset="0"/>
              </a:rPr>
              <a:t>When users ran programs</a:t>
            </a:r>
          </a:p>
          <a:p>
            <a:pPr marL="800100" lvl="1" indent="-342900">
              <a:buFont typeface="Wingdings" panose="05000000000000000000" pitchFamily="2" charset="2"/>
              <a:buChar char="ü"/>
            </a:pPr>
            <a:r>
              <a:rPr lang="en-US" sz="1900" b="1" dirty="0">
                <a:solidFill>
                  <a:srgbClr val="000000"/>
                </a:solidFill>
                <a:latin typeface="Courier New" panose="02070309020205020404" pitchFamily="49" charset="0"/>
                <a:cs typeface="Courier New" panose="02070309020205020404" pitchFamily="49" charset="0"/>
              </a:rPr>
              <a:t>When programs and files were deleted</a:t>
            </a:r>
          </a:p>
          <a:p>
            <a:pPr marL="800100" lvl="1" indent="-342900">
              <a:buFont typeface="Wingdings" panose="05000000000000000000" pitchFamily="2" charset="2"/>
              <a:buChar char="ü"/>
            </a:pPr>
            <a:r>
              <a:rPr lang="en-US" sz="1900" b="1" dirty="0">
                <a:solidFill>
                  <a:srgbClr val="000000"/>
                </a:solidFill>
                <a:latin typeface="Courier New" panose="02070309020205020404" pitchFamily="49" charset="0"/>
                <a:cs typeface="Courier New" panose="02070309020205020404" pitchFamily="49" charset="0"/>
              </a:rPr>
              <a:t>Identification of malware infection</a:t>
            </a:r>
          </a:p>
          <a:p>
            <a:pPr marL="800100" lvl="1" indent="-342900">
              <a:buFont typeface="Wingdings" panose="05000000000000000000" pitchFamily="2" charset="2"/>
              <a:buChar char="ü"/>
            </a:pPr>
            <a:r>
              <a:rPr lang="en-US" sz="1900" b="1" dirty="0">
                <a:solidFill>
                  <a:srgbClr val="000000"/>
                </a:solidFill>
                <a:latin typeface="Courier New" panose="02070309020205020404" pitchFamily="49" charset="0"/>
                <a:cs typeface="Courier New" panose="02070309020205020404" pitchFamily="49" charset="0"/>
              </a:rPr>
              <a:t>Building timeline analyses </a:t>
            </a:r>
          </a:p>
          <a:p>
            <a:pPr marL="800100" lvl="1" indent="-342900">
              <a:buFont typeface="Wingdings" panose="05000000000000000000" pitchFamily="2" charset="2"/>
              <a:buChar char="ü"/>
            </a:pPr>
            <a:r>
              <a:rPr lang="en-US" sz="1900" b="1" dirty="0">
                <a:solidFill>
                  <a:srgbClr val="000000"/>
                </a:solidFill>
                <a:latin typeface="Courier New" panose="02070309020205020404" pitchFamily="49" charset="0"/>
                <a:cs typeface="Courier New" panose="02070309020205020404" pitchFamily="49" charset="0"/>
              </a:rPr>
              <a:t>File download times</a:t>
            </a:r>
          </a:p>
          <a:p>
            <a:pPr marL="800100" lvl="1" indent="-342900">
              <a:buFont typeface="Wingdings" panose="05000000000000000000" pitchFamily="2" charset="2"/>
              <a:buChar char="ü"/>
            </a:pPr>
            <a:r>
              <a:rPr lang="en-US" sz="1900" b="1" dirty="0">
                <a:solidFill>
                  <a:srgbClr val="000000"/>
                </a:solidFill>
                <a:latin typeface="Courier New" panose="02070309020205020404" pitchFamily="49" charset="0"/>
                <a:cs typeface="Courier New" panose="02070309020205020404" pitchFamily="49" charset="0"/>
              </a:rPr>
              <a:t>Develop methods for root cause analysis</a:t>
            </a:r>
          </a:p>
          <a:p>
            <a:pPr>
              <a:lnSpc>
                <a:spcPct val="100000"/>
              </a:lnSpc>
              <a:buFont typeface="Wingdings" charset="2"/>
              <a:buChar char=""/>
            </a:pPr>
            <a:endParaRPr lang="en-US" sz="1900" b="1" dirty="0">
              <a:solidFill>
                <a:srgbClr val="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5152173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87918"/>
            <a:ext cx="8140148" cy="383424"/>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Prefetch Artifacts</a:t>
            </a:r>
            <a:endParaRPr dirty="0">
              <a:latin typeface="Courier New" panose="02070309020205020404" pitchFamily="49" charset="0"/>
              <a:cs typeface="Courier New" panose="02070309020205020404" pitchFamily="49" charset="0"/>
            </a:endParaRPr>
          </a:p>
        </p:txBody>
      </p:sp>
      <p:cxnSp>
        <p:nvCxnSpPr>
          <p:cNvPr id="4" name="Straight Connector 3">
            <a:extLst>
              <a:ext uri="{FF2B5EF4-FFF2-40B4-BE49-F238E27FC236}">
                <a16:creationId xmlns:a16="http://schemas.microsoft.com/office/drawing/2014/main" id="{A25F1744-A898-4C2B-A2AB-2721D54D3A8F}"/>
              </a:ext>
            </a:extLst>
          </p:cNvPr>
          <p:cNvCxnSpPr>
            <a:cxnSpLocks/>
          </p:cNvCxnSpPr>
          <p:nvPr/>
        </p:nvCxnSpPr>
        <p:spPr>
          <a:xfrm>
            <a:off x="296944" y="2460396"/>
            <a:ext cx="692870" cy="385556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8CBE037-6D6A-499E-9119-9E61CDA1E178}"/>
              </a:ext>
            </a:extLst>
          </p:cNvPr>
          <p:cNvCxnSpPr>
            <a:cxnSpLocks/>
          </p:cNvCxnSpPr>
          <p:nvPr/>
        </p:nvCxnSpPr>
        <p:spPr>
          <a:xfrm>
            <a:off x="2036190" y="2460396"/>
            <a:ext cx="2422688" cy="70738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3F8812DE-991F-47D3-815C-385E16389A2B}"/>
              </a:ext>
            </a:extLst>
          </p:cNvPr>
          <p:cNvPicPr>
            <a:picLocks noChangeAspect="1"/>
          </p:cNvPicPr>
          <p:nvPr/>
        </p:nvPicPr>
        <p:blipFill rotWithShape="1">
          <a:blip r:embed="rId2"/>
          <a:srcRect t="870"/>
          <a:stretch/>
        </p:blipFill>
        <p:spPr>
          <a:xfrm>
            <a:off x="296944" y="895546"/>
            <a:ext cx="8550111" cy="1643250"/>
          </a:xfrm>
          <a:prstGeom prst="rect">
            <a:avLst/>
          </a:prstGeom>
          <a:ln>
            <a:solidFill>
              <a:schemeClr val="tx1"/>
            </a:solidFill>
          </a:ln>
        </p:spPr>
      </p:pic>
      <p:sp>
        <p:nvSpPr>
          <p:cNvPr id="10" name="Rectangle 9">
            <a:extLst>
              <a:ext uri="{FF2B5EF4-FFF2-40B4-BE49-F238E27FC236}">
                <a16:creationId xmlns:a16="http://schemas.microsoft.com/office/drawing/2014/main" id="{262197D7-2619-4E32-B4BC-CE071FAE8278}"/>
              </a:ext>
            </a:extLst>
          </p:cNvPr>
          <p:cNvSpPr/>
          <p:nvPr/>
        </p:nvSpPr>
        <p:spPr>
          <a:xfrm>
            <a:off x="5073925" y="4477919"/>
            <a:ext cx="1517715" cy="5373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B4EB4EF-F752-4A6F-BBD6-12C2ED03CDEB}"/>
              </a:ext>
            </a:extLst>
          </p:cNvPr>
          <p:cNvSpPr txBox="1"/>
          <p:nvPr/>
        </p:nvSpPr>
        <p:spPr>
          <a:xfrm>
            <a:off x="5149742" y="4592694"/>
            <a:ext cx="1366080" cy="307777"/>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Application</a:t>
            </a:r>
          </a:p>
        </p:txBody>
      </p:sp>
      <p:sp>
        <p:nvSpPr>
          <p:cNvPr id="13" name="Rectangle 12">
            <a:extLst>
              <a:ext uri="{FF2B5EF4-FFF2-40B4-BE49-F238E27FC236}">
                <a16:creationId xmlns:a16="http://schemas.microsoft.com/office/drawing/2014/main" id="{CA3A7608-6E7D-43F1-A999-E563F8AE6754}"/>
              </a:ext>
            </a:extLst>
          </p:cNvPr>
          <p:cNvSpPr/>
          <p:nvPr/>
        </p:nvSpPr>
        <p:spPr>
          <a:xfrm>
            <a:off x="6591639" y="4477919"/>
            <a:ext cx="1517715" cy="5373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2EB2AFCD-8ECC-459F-AF2F-34136550F71D}"/>
              </a:ext>
            </a:extLst>
          </p:cNvPr>
          <p:cNvSpPr txBox="1"/>
          <p:nvPr/>
        </p:nvSpPr>
        <p:spPr>
          <a:xfrm>
            <a:off x="7043361" y="4602121"/>
            <a:ext cx="614271" cy="307777"/>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Hash</a:t>
            </a:r>
          </a:p>
        </p:txBody>
      </p:sp>
      <p:sp>
        <p:nvSpPr>
          <p:cNvPr id="12" name="TextBox 11">
            <a:extLst>
              <a:ext uri="{FF2B5EF4-FFF2-40B4-BE49-F238E27FC236}">
                <a16:creationId xmlns:a16="http://schemas.microsoft.com/office/drawing/2014/main" id="{3F6B9C4E-DE31-452E-B661-18DE2CA93E56}"/>
              </a:ext>
            </a:extLst>
          </p:cNvPr>
          <p:cNvSpPr txBox="1"/>
          <p:nvPr/>
        </p:nvSpPr>
        <p:spPr>
          <a:xfrm>
            <a:off x="8109353" y="4602121"/>
            <a:ext cx="737702" cy="461665"/>
          </a:xfrm>
          <a:prstGeom prst="rect">
            <a:avLst/>
          </a:prstGeom>
          <a:noFill/>
        </p:spPr>
        <p:txBody>
          <a:bodyPr wrap="none" rtlCol="0">
            <a:spAutoFit/>
          </a:bodyPr>
          <a:lstStyle/>
          <a:p>
            <a:r>
              <a:rPr lang="en-US" sz="2400" b="1" dirty="0">
                <a:latin typeface="Courier New" panose="02070309020205020404" pitchFamily="49" charset="0"/>
                <a:cs typeface="Courier New" panose="02070309020205020404" pitchFamily="49" charset="0"/>
              </a:rPr>
              <a:t>.pf</a:t>
            </a:r>
          </a:p>
        </p:txBody>
      </p:sp>
      <p:pic>
        <p:nvPicPr>
          <p:cNvPr id="5" name="Picture 4">
            <a:extLst>
              <a:ext uri="{FF2B5EF4-FFF2-40B4-BE49-F238E27FC236}">
                <a16:creationId xmlns:a16="http://schemas.microsoft.com/office/drawing/2014/main" id="{F1A8F371-F241-4BBC-A4B2-769725E68B1A}"/>
              </a:ext>
            </a:extLst>
          </p:cNvPr>
          <p:cNvPicPr>
            <a:picLocks noChangeAspect="1"/>
          </p:cNvPicPr>
          <p:nvPr/>
        </p:nvPicPr>
        <p:blipFill rotWithShape="1">
          <a:blip r:embed="rId2"/>
          <a:srcRect t="1020" r="78259"/>
          <a:stretch/>
        </p:blipFill>
        <p:spPr>
          <a:xfrm>
            <a:off x="970961" y="3167782"/>
            <a:ext cx="3577327" cy="3157603"/>
          </a:xfrm>
          <a:prstGeom prst="rect">
            <a:avLst/>
          </a:prstGeom>
          <a:ln>
            <a:solidFill>
              <a:schemeClr val="tx1"/>
            </a:solidFill>
          </a:ln>
        </p:spPr>
      </p:pic>
      <p:sp>
        <p:nvSpPr>
          <p:cNvPr id="18" name="Left Brace 17">
            <a:extLst>
              <a:ext uri="{FF2B5EF4-FFF2-40B4-BE49-F238E27FC236}">
                <a16:creationId xmlns:a16="http://schemas.microsoft.com/office/drawing/2014/main" id="{E92CDF9F-2FA2-4D5F-81C2-61A13D221DD0}"/>
              </a:ext>
            </a:extLst>
          </p:cNvPr>
          <p:cNvSpPr/>
          <p:nvPr/>
        </p:nvSpPr>
        <p:spPr>
          <a:xfrm rot="16200000">
            <a:off x="7224029" y="4431396"/>
            <a:ext cx="252935" cy="151771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74460BA0-7101-4FDE-9CB9-D71CD0562F24}"/>
              </a:ext>
            </a:extLst>
          </p:cNvPr>
          <p:cNvSpPr txBox="1"/>
          <p:nvPr/>
        </p:nvSpPr>
        <p:spPr>
          <a:xfrm>
            <a:off x="6977372" y="5374686"/>
            <a:ext cx="736099"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Path</a:t>
            </a:r>
          </a:p>
        </p:txBody>
      </p:sp>
    </p:spTree>
    <p:extLst>
      <p:ext uri="{BB962C8B-B14F-4D97-AF65-F5344CB8AC3E}">
        <p14:creationId xmlns:p14="http://schemas.microsoft.com/office/powerpoint/2010/main" val="375824367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87918"/>
            <a:ext cx="8140148" cy="383424"/>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References</a:t>
            </a:r>
            <a:endParaRPr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82B572BB-1029-4E30-B7C9-1D200FAEB91D}"/>
              </a:ext>
            </a:extLst>
          </p:cNvPr>
          <p:cNvSpPr/>
          <p:nvPr/>
        </p:nvSpPr>
        <p:spPr>
          <a:xfrm>
            <a:off x="103695" y="650448"/>
            <a:ext cx="8950853" cy="5997240"/>
          </a:xfrm>
          <a:prstGeom prst="rect">
            <a:avLst/>
          </a:prstGeom>
          <a:noFill/>
          <a:ln>
            <a:noFill/>
          </a:ln>
        </p:spPr>
        <p:txBody>
          <a:bodyPr lIns="90000" tIns="45000" rIns="90000" bIns="45000"/>
          <a:lstStyle/>
          <a:p>
            <a:pPr>
              <a:lnSpc>
                <a:spcPct val="100000"/>
              </a:lnSpc>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Windows Forensics Analysis Toolkit, Carvey, 2014</a:t>
            </a:r>
          </a:p>
          <a:p>
            <a:pPr>
              <a:lnSpc>
                <a:spcPct val="100000"/>
              </a:lnSpc>
              <a:buFont typeface="Wingdings" charset="2"/>
              <a:buChar char=""/>
            </a:pPr>
            <a:endParaRPr lang="en-US"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Windows Registry Forensics, </a:t>
            </a:r>
            <a:r>
              <a:rPr lang="en-US" b="1" dirty="0" err="1">
                <a:solidFill>
                  <a:srgbClr val="000000"/>
                </a:solidFill>
                <a:latin typeface="Courier New" panose="02070309020205020404" pitchFamily="49" charset="0"/>
                <a:cs typeface="Courier New" panose="02070309020205020404" pitchFamily="49" charset="0"/>
              </a:rPr>
              <a:t>Carvey</a:t>
            </a:r>
            <a:r>
              <a:rPr lang="en-US" b="1" dirty="0">
                <a:solidFill>
                  <a:srgbClr val="000000"/>
                </a:solidFill>
                <a:latin typeface="Courier New" panose="02070309020205020404" pitchFamily="49" charset="0"/>
                <a:cs typeface="Courier New" panose="02070309020205020404" pitchFamily="49" charset="0"/>
              </a:rPr>
              <a:t>, 2009</a:t>
            </a:r>
          </a:p>
          <a:p>
            <a:pPr>
              <a:lnSpc>
                <a:spcPct val="100000"/>
              </a:lnSpc>
              <a:buFont typeface="Wingdings" charset="2"/>
              <a:buChar char=""/>
            </a:pPr>
            <a:endParaRPr lang="en-US"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Windows Forensics Best Practices</a:t>
            </a:r>
          </a:p>
          <a:p>
            <a:pPr marL="742950" lvl="1" indent="-285750">
              <a:buFont typeface="Wingdings" panose="05000000000000000000" pitchFamily="2" charset="2"/>
              <a:buChar char="ü"/>
            </a:pPr>
            <a:r>
              <a:rPr lang="en-US" sz="1400" b="1" dirty="0">
                <a:solidFill>
                  <a:srgbClr val="000000"/>
                </a:solidFill>
                <a:latin typeface="Courier New" panose="02070309020205020404" pitchFamily="49" charset="0"/>
                <a:cs typeface="Courier New" panose="02070309020205020404" pitchFamily="49" charset="0"/>
              </a:rPr>
              <a:t>http://www.campus64.com/digital_learning/data/windows_forensics/users-guide-to-winfe1.pdf</a:t>
            </a:r>
          </a:p>
          <a:p>
            <a:pPr marL="742950" lvl="1" indent="-285750">
              <a:buFont typeface="Wingdings" panose="05000000000000000000" pitchFamily="2" charset="2"/>
              <a:buChar char="ü"/>
            </a:pPr>
            <a:r>
              <a:rPr lang="en-US" sz="1400" b="1" dirty="0">
                <a:solidFill>
                  <a:srgbClr val="000000"/>
                </a:solidFill>
                <a:latin typeface="Courier New" panose="02070309020205020404" pitchFamily="49" charset="0"/>
                <a:cs typeface="Courier New" panose="02070309020205020404" pitchFamily="49" charset="0"/>
              </a:rPr>
              <a:t>https://www.sans.org/security-resources/posters/windows-forensic-analysis/170/download</a:t>
            </a:r>
          </a:p>
          <a:p>
            <a:pPr marL="742950" lvl="1" indent="-285750">
              <a:buFont typeface="Wingdings" panose="05000000000000000000" pitchFamily="2" charset="2"/>
              <a:buChar char="ü"/>
            </a:pPr>
            <a:r>
              <a:rPr lang="en-US" sz="1400" b="1" dirty="0">
                <a:solidFill>
                  <a:srgbClr val="000000"/>
                </a:solidFill>
                <a:latin typeface="Courier New" panose="02070309020205020404" pitchFamily="49" charset="0"/>
                <a:cs typeface="Courier New" panose="02070309020205020404" pitchFamily="49" charset="0"/>
              </a:rPr>
              <a:t>https://www.ncjrs.gov/pdffiles1/nij/199408.pdf</a:t>
            </a:r>
          </a:p>
          <a:p>
            <a:pPr>
              <a:lnSpc>
                <a:spcPct val="100000"/>
              </a:lnSpc>
              <a:buFont typeface="Wingdings" charset="2"/>
              <a:buChar char=""/>
            </a:pPr>
            <a:endParaRPr lang="en-US"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Windows Registry</a:t>
            </a:r>
          </a:p>
          <a:p>
            <a:pPr marL="742950" lvl="1" indent="-285750">
              <a:buFont typeface="Wingdings" panose="05000000000000000000" pitchFamily="2" charset="2"/>
              <a:buChar char="ü"/>
            </a:pPr>
            <a:r>
              <a:rPr lang="en-US" sz="1400" b="1" dirty="0">
                <a:solidFill>
                  <a:srgbClr val="000000"/>
                </a:solidFill>
                <a:latin typeface="Courier New" panose="02070309020205020404" pitchFamily="49" charset="0"/>
                <a:cs typeface="Courier New" panose="02070309020205020404" pitchFamily="49" charset="0"/>
              </a:rPr>
              <a:t>https://www.techsupportalert.com/content/deeper-windows-registry.htm</a:t>
            </a:r>
          </a:p>
          <a:p>
            <a:pPr marL="742950" lvl="1" indent="-285750">
              <a:buFont typeface="Wingdings" panose="05000000000000000000" pitchFamily="2" charset="2"/>
              <a:buChar char="ü"/>
            </a:pPr>
            <a:r>
              <a:rPr lang="en-US" sz="1400" b="1" dirty="0">
                <a:solidFill>
                  <a:srgbClr val="000000"/>
                </a:solidFill>
                <a:latin typeface="Courier New" panose="02070309020205020404" pitchFamily="49" charset="0"/>
                <a:cs typeface="Courier New" panose="02070309020205020404" pitchFamily="49" charset="0"/>
              </a:rPr>
              <a:t>https://docs.microsoft.com/en-us/windows/desktop/sysinfo/registry-hives</a:t>
            </a:r>
          </a:p>
          <a:p>
            <a:pPr marL="742950" lvl="1" indent="-285750">
              <a:buFont typeface="Wingdings" panose="05000000000000000000" pitchFamily="2" charset="2"/>
              <a:buChar char="ü"/>
            </a:pPr>
            <a:r>
              <a:rPr lang="en-US" sz="1400" b="1" dirty="0">
                <a:solidFill>
                  <a:srgbClr val="000000"/>
                </a:solidFill>
                <a:latin typeface="Courier New" panose="02070309020205020404" pitchFamily="49" charset="0"/>
                <a:cs typeface="Courier New" panose="02070309020205020404" pitchFamily="49" charset="0"/>
              </a:rPr>
              <a:t>https://support.microsoft.com/en-us/help/256986/windows-registry-information-for-advanced-users</a:t>
            </a:r>
          </a:p>
          <a:p>
            <a:pPr marL="742950" lvl="1" indent="-285750">
              <a:buFont typeface="Wingdings" panose="05000000000000000000" pitchFamily="2" charset="2"/>
              <a:buChar char="ü"/>
            </a:pPr>
            <a:r>
              <a:rPr lang="en-US" sz="1400" b="1" dirty="0">
                <a:solidFill>
                  <a:srgbClr val="000000"/>
                </a:solidFill>
                <a:latin typeface="Courier New" panose="02070309020205020404" pitchFamily="49" charset="0"/>
                <a:cs typeface="Courier New" panose="02070309020205020404" pitchFamily="49" charset="0"/>
              </a:rPr>
              <a:t>https://www.sans.org/cyber-security-summit/archives/file/summit-archive-1493923972.pdf</a:t>
            </a:r>
          </a:p>
          <a:p>
            <a:pPr marL="742950" lvl="1" indent="-285750">
              <a:buFont typeface="Wingdings" panose="05000000000000000000" pitchFamily="2" charset="2"/>
              <a:buChar char="ü"/>
            </a:pPr>
            <a:r>
              <a:rPr lang="en-US" sz="1400" b="1" dirty="0">
                <a:solidFill>
                  <a:srgbClr val="000000"/>
                </a:solidFill>
                <a:latin typeface="Courier New" panose="02070309020205020404" pitchFamily="49" charset="0"/>
                <a:cs typeface="Courier New" panose="02070309020205020404" pitchFamily="49" charset="0"/>
              </a:rPr>
              <a:t>http://www.onlinecmag.com/registry-root-keys</a:t>
            </a:r>
          </a:p>
          <a:p>
            <a:pPr marL="742950" lvl="1" indent="-285750">
              <a:buFont typeface="Wingdings" panose="05000000000000000000" pitchFamily="2" charset="2"/>
              <a:buChar char="ü"/>
            </a:pPr>
            <a:r>
              <a:rPr lang="en-US" sz="1400" b="1" dirty="0">
                <a:solidFill>
                  <a:srgbClr val="000000"/>
                </a:solidFill>
                <a:latin typeface="Courier New" panose="02070309020205020404" pitchFamily="49" charset="0"/>
                <a:cs typeface="Courier New" panose="02070309020205020404" pitchFamily="49" charset="0"/>
              </a:rPr>
              <a:t>http://www.williballenthin.com/forensics/shellbags</a:t>
            </a:r>
          </a:p>
          <a:p>
            <a:pPr>
              <a:lnSpc>
                <a:spcPct val="100000"/>
              </a:lnSpc>
            </a:pPr>
            <a:endParaRPr lang="en-US" b="1" dirty="0">
              <a:solidFill>
                <a:srgbClr val="000000"/>
              </a:solidFill>
              <a:latin typeface="Courier New" panose="02070309020205020404" pitchFamily="49" charset="0"/>
              <a:cs typeface="Courier New" panose="02070309020205020404" pitchFamily="49" charset="0"/>
            </a:endParaRPr>
          </a:p>
          <a:p>
            <a:pPr marL="285750" indent="-285750">
              <a:lnSpc>
                <a:spcPct val="100000"/>
              </a:lnSpc>
              <a:buFont typeface="Wingdings" panose="05000000000000000000" pitchFamily="2" charset="2"/>
              <a:buChar char="Ø"/>
            </a:pPr>
            <a:r>
              <a:rPr lang="en-US" b="1" dirty="0">
                <a:solidFill>
                  <a:srgbClr val="000000"/>
                </a:solidFill>
                <a:latin typeface="Courier New" panose="02070309020205020404" pitchFamily="49" charset="0"/>
                <a:cs typeface="Courier New" panose="02070309020205020404" pitchFamily="49" charset="0"/>
              </a:rPr>
              <a:t>Windows Operating System Modes</a:t>
            </a:r>
          </a:p>
          <a:p>
            <a:pPr marL="742950" lvl="1" indent="-285750">
              <a:buFont typeface="Wingdings" panose="05000000000000000000" pitchFamily="2" charset="2"/>
              <a:buChar char="ü"/>
            </a:pPr>
            <a:r>
              <a:rPr lang="en-US" sz="1400" b="1" dirty="0">
                <a:solidFill>
                  <a:srgbClr val="000000"/>
                </a:solidFill>
                <a:latin typeface="Courier New" panose="02070309020205020404" pitchFamily="49" charset="0"/>
                <a:cs typeface="Courier New" panose="02070309020205020404" pitchFamily="49" charset="0"/>
              </a:rPr>
              <a:t>https://blog.codinghorror.com/understanding-user-and-kernel-mode</a:t>
            </a:r>
          </a:p>
          <a:p>
            <a:pPr>
              <a:lnSpc>
                <a:spcPct val="100000"/>
              </a:lnSpc>
              <a:buFont typeface="Wingdings" charset="2"/>
              <a:buChar char=""/>
            </a:pPr>
            <a:endParaRPr lang="en-US" b="1" dirty="0">
              <a:solidFill>
                <a:srgbClr val="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9770574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1">
            <a:extLst>
              <a:ext uri="{FF2B5EF4-FFF2-40B4-BE49-F238E27FC236}">
                <a16:creationId xmlns:a16="http://schemas.microsoft.com/office/drawing/2014/main" id="{82B572BB-1029-4E30-B7C9-1D200FAEB91D}"/>
              </a:ext>
            </a:extLst>
          </p:cNvPr>
          <p:cNvSpPr/>
          <p:nvPr/>
        </p:nvSpPr>
        <p:spPr>
          <a:xfrm>
            <a:off x="232622" y="440974"/>
            <a:ext cx="8678756" cy="2052482"/>
          </a:xfrm>
          <a:prstGeom prst="rect">
            <a:avLst/>
          </a:prstGeom>
          <a:noFill/>
          <a:ln>
            <a:noFill/>
          </a:ln>
        </p:spPr>
        <p:txBody>
          <a:bodyPr lIns="90000" tIns="45000" rIns="90000" bIns="45000"/>
          <a:lstStyle/>
          <a:p>
            <a:pPr>
              <a:lnSpc>
                <a:spcPct val="100000"/>
              </a:lnSpc>
            </a:pPr>
            <a:r>
              <a:rPr lang="en-US" b="1" dirty="0">
                <a:solidFill>
                  <a:srgbClr val="000000"/>
                </a:solidFill>
                <a:latin typeface="Courier New" panose="02070309020205020404" pitchFamily="49" charset="0"/>
                <a:cs typeface="Courier New" panose="02070309020205020404" pitchFamily="49" charset="0"/>
              </a:rPr>
              <a:t>The SD card shown below must be configured with a maximum file size and partition size of 2 GB. Which of the following file systems needs to be configured on the card?</a:t>
            </a:r>
          </a:p>
          <a:p>
            <a:pPr marL="800100" lvl="1" indent="-342900">
              <a:buFont typeface="+mj-lt"/>
              <a:buAutoNum type="alphaLcParenR"/>
            </a:pPr>
            <a:r>
              <a:rPr lang="en-US" b="1" dirty="0">
                <a:solidFill>
                  <a:srgbClr val="000000"/>
                </a:solidFill>
                <a:latin typeface="Courier New" panose="02070309020205020404" pitchFamily="49" charset="0"/>
                <a:cs typeface="Courier New" panose="02070309020205020404" pitchFamily="49" charset="0"/>
              </a:rPr>
              <a:t>FAT12</a:t>
            </a:r>
          </a:p>
          <a:p>
            <a:pPr marL="800100" lvl="1" indent="-342900">
              <a:buFont typeface="+mj-lt"/>
              <a:buAutoNum type="alphaLcParenR"/>
            </a:pPr>
            <a:r>
              <a:rPr lang="en-US" b="1" dirty="0">
                <a:solidFill>
                  <a:srgbClr val="000000"/>
                </a:solidFill>
                <a:latin typeface="Courier New" panose="02070309020205020404" pitchFamily="49" charset="0"/>
                <a:cs typeface="Courier New" panose="02070309020205020404" pitchFamily="49" charset="0"/>
              </a:rPr>
              <a:t>FAT16</a:t>
            </a:r>
          </a:p>
          <a:p>
            <a:pPr marL="800100" lvl="1" indent="-342900">
              <a:buFont typeface="+mj-lt"/>
              <a:buAutoNum type="alphaLcParenR"/>
            </a:pPr>
            <a:r>
              <a:rPr lang="en-US" b="1" dirty="0">
                <a:solidFill>
                  <a:srgbClr val="000000"/>
                </a:solidFill>
                <a:latin typeface="Courier New" panose="02070309020205020404" pitchFamily="49" charset="0"/>
                <a:cs typeface="Courier New" panose="02070309020205020404" pitchFamily="49" charset="0"/>
              </a:rPr>
              <a:t>FAT32</a:t>
            </a:r>
          </a:p>
          <a:p>
            <a:pPr marL="800100" lvl="1" indent="-342900">
              <a:buFont typeface="+mj-lt"/>
              <a:buAutoNum type="alphaLcParenR"/>
            </a:pPr>
            <a:r>
              <a:rPr lang="en-US" b="1" dirty="0">
                <a:solidFill>
                  <a:srgbClr val="000000"/>
                </a:solidFill>
                <a:latin typeface="Courier New" panose="02070309020205020404" pitchFamily="49" charset="0"/>
                <a:cs typeface="Courier New" panose="02070309020205020404" pitchFamily="49" charset="0"/>
              </a:rPr>
              <a:t>NTFS</a:t>
            </a:r>
          </a:p>
          <a:p>
            <a:pPr marL="800100" lvl="1" indent="-342900">
              <a:buFont typeface="+mj-lt"/>
              <a:buAutoNum type="alphaLcParenR"/>
            </a:pPr>
            <a:endParaRPr lang="en-US" b="1" dirty="0">
              <a:solidFill>
                <a:srgbClr val="000000"/>
              </a:solidFill>
              <a:latin typeface="Courier New" panose="02070309020205020404" pitchFamily="49" charset="0"/>
              <a:cs typeface="Courier New" panose="02070309020205020404" pitchFamily="49" charset="0"/>
            </a:endParaRPr>
          </a:p>
        </p:txBody>
      </p:sp>
      <p:pic>
        <p:nvPicPr>
          <p:cNvPr id="9" name="Picture 8" descr="A black sign with white text&#10;&#10;Description automatically generated">
            <a:extLst>
              <a:ext uri="{FF2B5EF4-FFF2-40B4-BE49-F238E27FC236}">
                <a16:creationId xmlns:a16="http://schemas.microsoft.com/office/drawing/2014/main" id="{4EBC5F96-F463-4C38-A2DF-8B28126F48DE}"/>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3600" b="96800" l="10000" r="90000">
                        <a14:foregroundMark x1="19600" y1="4400" x2="68800" y2="7600"/>
                        <a14:foregroundMark x1="68800" y1="7600" x2="54000" y2="13600"/>
                        <a14:foregroundMark x1="54000" y1="13600" x2="38000" y2="12400"/>
                        <a14:foregroundMark x1="38000" y1="12400" x2="55600" y2="20400"/>
                        <a14:foregroundMark x1="55600" y1="20400" x2="72800" y2="23200"/>
                        <a14:foregroundMark x1="72800" y1="23200" x2="53600" y2="27200"/>
                        <a14:foregroundMark x1="53600" y1="27200" x2="38400" y2="26000"/>
                        <a14:foregroundMark x1="38400" y1="26000" x2="24400" y2="73200"/>
                        <a14:foregroundMark x1="24400" y1="73200" x2="33600" y2="86000"/>
                        <a14:foregroundMark x1="33600" y1="86000" x2="69600" y2="86400"/>
                        <a14:foregroundMark x1="69600" y1="86400" x2="56000" y2="94000"/>
                        <a14:foregroundMark x1="56000" y1="94000" x2="24400" y2="94800"/>
                        <a14:foregroundMark x1="24400" y1="94800" x2="18000" y2="86400"/>
                        <a14:foregroundMark x1="57600" y1="96000" x2="85200" y2="96800"/>
                        <a14:foregroundMark x1="33200" y1="83200" x2="65600" y2="81200"/>
                        <a14:foregroundMark x1="65600" y1="81200" x2="68000" y2="81600"/>
                        <a14:foregroundMark x1="55200" y1="45600" x2="74400" y2="48800"/>
                        <a14:foregroundMark x1="54800" y1="41600" x2="60400" y2="53600"/>
                        <a14:foregroundMark x1="64000" y1="42400" x2="53200" y2="50800"/>
                        <a14:foregroundMark x1="57600" y1="32400" x2="71600" y2="34000"/>
                        <a14:foregroundMark x1="56000" y1="31600" x2="61600" y2="29600"/>
                        <a14:foregroundMark x1="75200" y1="20000" x2="74000" y2="16800"/>
                        <a14:foregroundMark x1="54800" y1="35200" x2="40800" y2="28400"/>
                        <a14:foregroundMark x1="40800" y1="28400" x2="46800" y2="28000"/>
                        <a14:foregroundMark x1="24000" y1="6400" x2="65600" y2="3600"/>
                        <a14:foregroundMark x1="30000" y1="28000" x2="34000" y2="34400"/>
                        <a14:foregroundMark x1="46000" y1="38800" x2="46800" y2="32400"/>
                      </a14:backgroundRemoval>
                    </a14:imgEffect>
                  </a14:imgLayer>
                </a14:imgProps>
              </a:ext>
              <a:ext uri="{28A0092B-C50C-407E-A947-70E740481C1C}">
                <a14:useLocalDpi xmlns:a14="http://schemas.microsoft.com/office/drawing/2010/main" val="0"/>
              </a:ext>
            </a:extLst>
          </a:blip>
          <a:srcRect l="13215" r="13215"/>
          <a:stretch/>
        </p:blipFill>
        <p:spPr>
          <a:xfrm>
            <a:off x="3996866" y="2801035"/>
            <a:ext cx="1150268" cy="1563510"/>
          </a:xfrm>
          <a:prstGeom prst="rect">
            <a:avLst/>
          </a:prstGeom>
        </p:spPr>
      </p:pic>
    </p:spTree>
    <p:extLst>
      <p:ext uri="{BB962C8B-B14F-4D97-AF65-F5344CB8AC3E}">
        <p14:creationId xmlns:p14="http://schemas.microsoft.com/office/powerpoint/2010/main" val="400119053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1">
            <a:extLst>
              <a:ext uri="{FF2B5EF4-FFF2-40B4-BE49-F238E27FC236}">
                <a16:creationId xmlns:a16="http://schemas.microsoft.com/office/drawing/2014/main" id="{82B572BB-1029-4E30-B7C9-1D200FAEB91D}"/>
              </a:ext>
            </a:extLst>
          </p:cNvPr>
          <p:cNvSpPr/>
          <p:nvPr/>
        </p:nvSpPr>
        <p:spPr>
          <a:xfrm>
            <a:off x="232622" y="440974"/>
            <a:ext cx="8678756" cy="2052482"/>
          </a:xfrm>
          <a:prstGeom prst="rect">
            <a:avLst/>
          </a:prstGeom>
          <a:noFill/>
          <a:ln>
            <a:noFill/>
          </a:ln>
        </p:spPr>
        <p:txBody>
          <a:bodyPr lIns="90000" tIns="45000" rIns="90000" bIns="45000"/>
          <a:lstStyle/>
          <a:p>
            <a:pPr>
              <a:lnSpc>
                <a:spcPct val="100000"/>
              </a:lnSpc>
            </a:pPr>
            <a:r>
              <a:rPr lang="en-US" b="1" dirty="0">
                <a:solidFill>
                  <a:srgbClr val="000000"/>
                </a:solidFill>
                <a:latin typeface="Courier New" panose="02070309020205020404" pitchFamily="49" charset="0"/>
                <a:cs typeface="Courier New" panose="02070309020205020404" pitchFamily="49" charset="0"/>
              </a:rPr>
              <a:t>The SD card shown below must be configured with a maximum file size and partition size of 2 GB. Which of the following file systems needs to be configured on the card?</a:t>
            </a:r>
          </a:p>
          <a:p>
            <a:pPr marL="800100" lvl="1" indent="-342900">
              <a:buFont typeface="+mj-lt"/>
              <a:buAutoNum type="alphaLcParenR"/>
            </a:pPr>
            <a:r>
              <a:rPr lang="en-US" b="1" dirty="0">
                <a:solidFill>
                  <a:srgbClr val="000000"/>
                </a:solidFill>
                <a:latin typeface="Courier New" panose="02070309020205020404" pitchFamily="49" charset="0"/>
                <a:cs typeface="Courier New" panose="02070309020205020404" pitchFamily="49" charset="0"/>
              </a:rPr>
              <a:t>FAT12</a:t>
            </a:r>
          </a:p>
          <a:p>
            <a:pPr marL="800100" lvl="1" indent="-342900">
              <a:buFont typeface="+mj-lt"/>
              <a:buAutoNum type="alphaLcParenR"/>
            </a:pPr>
            <a:r>
              <a:rPr lang="en-US" b="1" dirty="0">
                <a:solidFill>
                  <a:srgbClr val="000000"/>
                </a:solidFill>
                <a:latin typeface="Courier New" panose="02070309020205020404" pitchFamily="49" charset="0"/>
                <a:cs typeface="Courier New" panose="02070309020205020404" pitchFamily="49" charset="0"/>
              </a:rPr>
              <a:t>FAT16</a:t>
            </a:r>
          </a:p>
          <a:p>
            <a:pPr marL="800100" lvl="1" indent="-342900">
              <a:buFont typeface="+mj-lt"/>
              <a:buAutoNum type="alphaLcParenR"/>
            </a:pPr>
            <a:r>
              <a:rPr lang="en-US" b="1" dirty="0">
                <a:solidFill>
                  <a:srgbClr val="000000"/>
                </a:solidFill>
                <a:latin typeface="Courier New" panose="02070309020205020404" pitchFamily="49" charset="0"/>
                <a:cs typeface="Courier New" panose="02070309020205020404" pitchFamily="49" charset="0"/>
              </a:rPr>
              <a:t>FAT32</a:t>
            </a:r>
          </a:p>
          <a:p>
            <a:pPr marL="800100" lvl="1" indent="-342900">
              <a:buFont typeface="+mj-lt"/>
              <a:buAutoNum type="alphaLcParenR"/>
            </a:pPr>
            <a:r>
              <a:rPr lang="en-US" b="1" dirty="0">
                <a:solidFill>
                  <a:srgbClr val="000000"/>
                </a:solidFill>
                <a:latin typeface="Courier New" panose="02070309020205020404" pitchFamily="49" charset="0"/>
                <a:cs typeface="Courier New" panose="02070309020205020404" pitchFamily="49" charset="0"/>
              </a:rPr>
              <a:t>NTFS</a:t>
            </a:r>
          </a:p>
          <a:p>
            <a:pPr marL="800100" lvl="1" indent="-342900">
              <a:buFont typeface="+mj-lt"/>
              <a:buAutoNum type="alphaLcParenR"/>
            </a:pPr>
            <a:endParaRPr lang="en-US" b="1" dirty="0">
              <a:solidFill>
                <a:srgbClr val="000000"/>
              </a:solidFill>
              <a:latin typeface="Courier New" panose="02070309020205020404" pitchFamily="49" charset="0"/>
              <a:cs typeface="Courier New" panose="02070309020205020404" pitchFamily="49" charset="0"/>
            </a:endParaRPr>
          </a:p>
        </p:txBody>
      </p:sp>
      <p:pic>
        <p:nvPicPr>
          <p:cNvPr id="9" name="Picture 8" descr="A black sign with white text&#10;&#10;Description automatically generated">
            <a:extLst>
              <a:ext uri="{FF2B5EF4-FFF2-40B4-BE49-F238E27FC236}">
                <a16:creationId xmlns:a16="http://schemas.microsoft.com/office/drawing/2014/main" id="{4EBC5F96-F463-4C38-A2DF-8B28126F48DE}"/>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3600" b="96800" l="10000" r="90000">
                        <a14:foregroundMark x1="19600" y1="4400" x2="68800" y2="7600"/>
                        <a14:foregroundMark x1="68800" y1="7600" x2="54000" y2="13600"/>
                        <a14:foregroundMark x1="54000" y1="13600" x2="38000" y2="12400"/>
                        <a14:foregroundMark x1="38000" y1="12400" x2="55600" y2="20400"/>
                        <a14:foregroundMark x1="55600" y1="20400" x2="72800" y2="23200"/>
                        <a14:foregroundMark x1="72800" y1="23200" x2="53600" y2="27200"/>
                        <a14:foregroundMark x1="53600" y1="27200" x2="38400" y2="26000"/>
                        <a14:foregroundMark x1="38400" y1="26000" x2="24400" y2="73200"/>
                        <a14:foregroundMark x1="24400" y1="73200" x2="33600" y2="86000"/>
                        <a14:foregroundMark x1="33600" y1="86000" x2="69600" y2="86400"/>
                        <a14:foregroundMark x1="69600" y1="86400" x2="56000" y2="94000"/>
                        <a14:foregroundMark x1="56000" y1="94000" x2="24400" y2="94800"/>
                        <a14:foregroundMark x1="24400" y1="94800" x2="18000" y2="86400"/>
                        <a14:foregroundMark x1="57600" y1="96000" x2="85200" y2="96800"/>
                        <a14:foregroundMark x1="33200" y1="83200" x2="65600" y2="81200"/>
                        <a14:foregroundMark x1="65600" y1="81200" x2="68000" y2="81600"/>
                        <a14:foregroundMark x1="55200" y1="45600" x2="74400" y2="48800"/>
                        <a14:foregroundMark x1="54800" y1="41600" x2="60400" y2="53600"/>
                        <a14:foregroundMark x1="64000" y1="42400" x2="53200" y2="50800"/>
                        <a14:foregroundMark x1="57600" y1="32400" x2="71600" y2="34000"/>
                        <a14:foregroundMark x1="56000" y1="31600" x2="61600" y2="29600"/>
                        <a14:foregroundMark x1="75200" y1="20000" x2="74000" y2="16800"/>
                        <a14:foregroundMark x1="54800" y1="35200" x2="40800" y2="28400"/>
                        <a14:foregroundMark x1="40800" y1="28400" x2="46800" y2="28000"/>
                        <a14:foregroundMark x1="24000" y1="6400" x2="65600" y2="3600"/>
                        <a14:foregroundMark x1="30000" y1="28000" x2="34000" y2="34400"/>
                        <a14:foregroundMark x1="46000" y1="38800" x2="46800" y2="32400"/>
                      </a14:backgroundRemoval>
                    </a14:imgEffect>
                  </a14:imgLayer>
                </a14:imgProps>
              </a:ext>
              <a:ext uri="{28A0092B-C50C-407E-A947-70E740481C1C}">
                <a14:useLocalDpi xmlns:a14="http://schemas.microsoft.com/office/drawing/2010/main" val="0"/>
              </a:ext>
            </a:extLst>
          </a:blip>
          <a:srcRect l="13215" r="13215"/>
          <a:stretch/>
        </p:blipFill>
        <p:spPr>
          <a:xfrm>
            <a:off x="3996866" y="2801035"/>
            <a:ext cx="1150268" cy="1563510"/>
          </a:xfrm>
          <a:prstGeom prst="rect">
            <a:avLst/>
          </a:prstGeom>
        </p:spPr>
      </p:pic>
      <p:sp>
        <p:nvSpPr>
          <p:cNvPr id="4" name="Rectangle 3">
            <a:extLst>
              <a:ext uri="{FF2B5EF4-FFF2-40B4-BE49-F238E27FC236}">
                <a16:creationId xmlns:a16="http://schemas.microsoft.com/office/drawing/2014/main" id="{1F8975A8-901A-403D-9E3C-FE81D422A8F4}"/>
              </a:ext>
            </a:extLst>
          </p:cNvPr>
          <p:cNvSpPr/>
          <p:nvPr/>
        </p:nvSpPr>
        <p:spPr>
          <a:xfrm>
            <a:off x="721947" y="1602788"/>
            <a:ext cx="1125707" cy="235439"/>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693769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1">
            <a:extLst>
              <a:ext uri="{FF2B5EF4-FFF2-40B4-BE49-F238E27FC236}">
                <a16:creationId xmlns:a16="http://schemas.microsoft.com/office/drawing/2014/main" id="{82B572BB-1029-4E30-B7C9-1D200FAEB91D}"/>
              </a:ext>
            </a:extLst>
          </p:cNvPr>
          <p:cNvSpPr/>
          <p:nvPr/>
        </p:nvSpPr>
        <p:spPr>
          <a:xfrm>
            <a:off x="232622" y="440974"/>
            <a:ext cx="8678756" cy="793937"/>
          </a:xfrm>
          <a:prstGeom prst="rect">
            <a:avLst/>
          </a:prstGeom>
          <a:noFill/>
          <a:ln>
            <a:noFill/>
          </a:ln>
        </p:spPr>
        <p:txBody>
          <a:bodyPr lIns="90000" tIns="45000" rIns="90000" bIns="45000"/>
          <a:lstStyle/>
          <a:p>
            <a:pPr>
              <a:lnSpc>
                <a:spcPct val="100000"/>
              </a:lnSpc>
            </a:pPr>
            <a:r>
              <a:rPr lang="en-US" b="1" dirty="0">
                <a:solidFill>
                  <a:srgbClr val="000000"/>
                </a:solidFill>
                <a:latin typeface="Courier New" panose="02070309020205020404" pitchFamily="49" charset="0"/>
                <a:cs typeface="Courier New" panose="02070309020205020404" pitchFamily="49" charset="0"/>
              </a:rPr>
              <a:t>Specify the correct name of the 4 NTFS partition areas shown below</a:t>
            </a:r>
          </a:p>
        </p:txBody>
      </p:sp>
      <p:sp>
        <p:nvSpPr>
          <p:cNvPr id="4" name="Rectangle 3">
            <a:extLst>
              <a:ext uri="{FF2B5EF4-FFF2-40B4-BE49-F238E27FC236}">
                <a16:creationId xmlns:a16="http://schemas.microsoft.com/office/drawing/2014/main" id="{28CA7A6C-C79A-4567-8C2A-C41BA34B7736}"/>
              </a:ext>
            </a:extLst>
          </p:cNvPr>
          <p:cNvSpPr/>
          <p:nvPr/>
        </p:nvSpPr>
        <p:spPr>
          <a:xfrm>
            <a:off x="232622" y="3040145"/>
            <a:ext cx="1542325" cy="1055802"/>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ourier New" panose="02070309020205020404" pitchFamily="49" charset="0"/>
                <a:cs typeface="Courier New" panose="02070309020205020404" pitchFamily="49" charset="0"/>
              </a:rPr>
              <a:t>a</a:t>
            </a:r>
          </a:p>
        </p:txBody>
      </p:sp>
      <p:sp>
        <p:nvSpPr>
          <p:cNvPr id="5" name="Rectangle 4">
            <a:extLst>
              <a:ext uri="{FF2B5EF4-FFF2-40B4-BE49-F238E27FC236}">
                <a16:creationId xmlns:a16="http://schemas.microsoft.com/office/drawing/2014/main" id="{323AD75B-4B1A-462F-AAB9-554BC4A10B5C}"/>
              </a:ext>
            </a:extLst>
          </p:cNvPr>
          <p:cNvSpPr/>
          <p:nvPr/>
        </p:nvSpPr>
        <p:spPr>
          <a:xfrm>
            <a:off x="1774947" y="3040145"/>
            <a:ext cx="1542325" cy="1055802"/>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ourier New" panose="02070309020205020404" pitchFamily="49" charset="0"/>
                <a:cs typeface="Courier New" panose="02070309020205020404" pitchFamily="49" charset="0"/>
              </a:rPr>
              <a:t>b</a:t>
            </a:r>
          </a:p>
        </p:txBody>
      </p:sp>
      <p:sp>
        <p:nvSpPr>
          <p:cNvPr id="7" name="Rectangle 6">
            <a:extLst>
              <a:ext uri="{FF2B5EF4-FFF2-40B4-BE49-F238E27FC236}">
                <a16:creationId xmlns:a16="http://schemas.microsoft.com/office/drawing/2014/main" id="{F111C210-A4A7-493E-947E-2FD7EAF33EE8}"/>
              </a:ext>
            </a:extLst>
          </p:cNvPr>
          <p:cNvSpPr/>
          <p:nvPr/>
        </p:nvSpPr>
        <p:spPr>
          <a:xfrm>
            <a:off x="3317272" y="3040145"/>
            <a:ext cx="4085477" cy="1055802"/>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ourier New" panose="02070309020205020404" pitchFamily="49" charset="0"/>
                <a:cs typeface="Courier New" panose="02070309020205020404" pitchFamily="49" charset="0"/>
              </a:rPr>
              <a:t>c</a:t>
            </a:r>
          </a:p>
        </p:txBody>
      </p:sp>
      <p:sp>
        <p:nvSpPr>
          <p:cNvPr id="8" name="Rectangle 7">
            <a:extLst>
              <a:ext uri="{FF2B5EF4-FFF2-40B4-BE49-F238E27FC236}">
                <a16:creationId xmlns:a16="http://schemas.microsoft.com/office/drawing/2014/main" id="{33D41C12-8513-445D-BB30-967BF5659C32}"/>
              </a:ext>
            </a:extLst>
          </p:cNvPr>
          <p:cNvSpPr/>
          <p:nvPr/>
        </p:nvSpPr>
        <p:spPr>
          <a:xfrm>
            <a:off x="7402749" y="3040145"/>
            <a:ext cx="1542325" cy="1055802"/>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ourier New" panose="02070309020205020404" pitchFamily="49" charset="0"/>
                <a:cs typeface="Courier New" panose="02070309020205020404" pitchFamily="49" charset="0"/>
              </a:rPr>
              <a:t>d</a:t>
            </a:r>
          </a:p>
        </p:txBody>
      </p:sp>
    </p:spTree>
    <p:extLst>
      <p:ext uri="{BB962C8B-B14F-4D97-AF65-F5344CB8AC3E}">
        <p14:creationId xmlns:p14="http://schemas.microsoft.com/office/powerpoint/2010/main" val="428870163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5832</TotalTime>
  <Words>2924</Words>
  <Application>Microsoft Office PowerPoint</Application>
  <PresentationFormat>On-screen Show (4:3)</PresentationFormat>
  <Paragraphs>551</Paragraphs>
  <Slides>68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68</vt:i4>
      </vt:variant>
    </vt:vector>
  </HeadingPairs>
  <TitlesOfParts>
    <vt:vector size="75" baseType="lpstr">
      <vt:lpstr>Arial</vt:lpstr>
      <vt:lpstr>Courier New</vt:lpstr>
      <vt:lpstr>Gadugi</vt:lpstr>
      <vt:lpstr>StarSymbol</vt:lpstr>
      <vt:lpstr>Times New Roman</vt:lpstr>
      <vt:lpstr>Wingdings</vt:lpstr>
      <vt:lpstr>Office Theme</vt:lpstr>
      <vt:lpstr>COMP 5350 / 6350 / 6356  Digital Forensics Spring 2019</vt:lpstr>
      <vt:lpstr>Project #1 Questions</vt:lpstr>
      <vt:lpstr>PowerPoint Presentation</vt:lpstr>
      <vt:lpstr>Exam Style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Windows VM Configuration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Windows Operating System Forensics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Windows Registry Forensics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Additional Windows Artifacts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Boot Camp Introduction</dc:title>
  <dc:creator>sjmills1</dc:creator>
  <cp:lastModifiedBy>Jason Cuneo</cp:lastModifiedBy>
  <cp:revision>354</cp:revision>
  <dcterms:modified xsi:type="dcterms:W3CDTF">2019-02-15T01:07:03Z</dcterms:modified>
</cp:coreProperties>
</file>